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83" r:id="rId2"/>
    <p:sldId id="380" r:id="rId3"/>
    <p:sldId id="381" r:id="rId4"/>
    <p:sldId id="382" r:id="rId5"/>
    <p:sldId id="308" r:id="rId6"/>
    <p:sldId id="358" r:id="rId7"/>
    <p:sldId id="270" r:id="rId8"/>
    <p:sldId id="351" r:id="rId9"/>
    <p:sldId id="359" r:id="rId10"/>
    <p:sldId id="360" r:id="rId11"/>
    <p:sldId id="285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01" r:id="rId20"/>
    <p:sldId id="372" r:id="rId21"/>
    <p:sldId id="310" r:id="rId22"/>
    <p:sldId id="297" r:id="rId23"/>
    <p:sldId id="322" r:id="rId24"/>
    <p:sldId id="298" r:id="rId25"/>
    <p:sldId id="362" r:id="rId26"/>
    <p:sldId id="363" r:id="rId27"/>
    <p:sldId id="323" r:id="rId28"/>
    <p:sldId id="299" r:id="rId29"/>
    <p:sldId id="314" r:id="rId30"/>
    <p:sldId id="313" r:id="rId31"/>
    <p:sldId id="324" r:id="rId32"/>
    <p:sldId id="364" r:id="rId33"/>
    <p:sldId id="384" r:id="rId34"/>
    <p:sldId id="385" r:id="rId35"/>
    <p:sldId id="387" r:id="rId36"/>
    <p:sldId id="386" r:id="rId37"/>
    <p:sldId id="388" r:id="rId38"/>
  </p:sldIdLst>
  <p:sldSz cx="12192000" cy="6858000"/>
  <p:notesSz cx="6858000" cy="96583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 baseline="-25000">
        <a:solidFill>
          <a:srgbClr val="0066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AFF"/>
    <a:srgbClr val="FFEDCD"/>
    <a:srgbClr val="FFFFCC"/>
    <a:srgbClr val="FF9900"/>
    <a:srgbClr val="FF9933"/>
    <a:srgbClr val="FFCC00"/>
    <a:srgbClr val="663300"/>
    <a:srgbClr val="FFCC99"/>
    <a:srgbClr val="FFCC66"/>
    <a:srgbClr val="66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499" y="72"/>
      </p:cViewPr>
      <p:guideLst>
        <p:guide orient="horz" pos="2160"/>
        <p:guide pos="37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DD443A1-52F9-4485-98C5-D589D6A7BF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07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945837A-59B9-4476-BD02-7CE8AA4550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Haga clic para editar el estilo del texto del patrón</a:t>
            </a:r>
          </a:p>
          <a:p>
            <a:pPr lvl="1"/>
            <a:r>
              <a:rPr lang="en-GB"/>
              <a:t>Segundo nivel</a:t>
            </a:r>
          </a:p>
          <a:p>
            <a:pPr lvl="2"/>
            <a:r>
              <a:rPr lang="en-GB"/>
              <a:t>Tercer nivel</a:t>
            </a:r>
          </a:p>
          <a:p>
            <a:pPr lvl="3"/>
            <a:r>
              <a:rPr lang="en-GB"/>
              <a:t>Cuarto nivel</a:t>
            </a:r>
          </a:p>
          <a:p>
            <a:pPr lvl="4"/>
            <a:r>
              <a:rPr lang="en-GB"/>
              <a:t>Quinto nivel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663" y="730250"/>
            <a:ext cx="6416675" cy="360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769035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76E99-DBED-49CA-88FB-134D76921EBE}" type="slidenum">
              <a:rPr lang="en-GB"/>
              <a:pPr/>
              <a:t>1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730250"/>
            <a:ext cx="6416675" cy="3609975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730250"/>
            <a:ext cx="6416675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837A-59B9-4476-BD02-7CE8AA45505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6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B7786-D26E-4B52-BA98-31C5249E10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1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3617-44C5-41FA-B9E7-937CBDE75A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4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457200"/>
            <a:ext cx="27940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457200"/>
            <a:ext cx="8178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A1DF0-8B9C-49E4-B7D8-B46D958178E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9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176000" cy="1041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7526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52600"/>
            <a:ext cx="5486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91000"/>
            <a:ext cx="54864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E79D5-4A4B-43B2-9A99-C5F74699F86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428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63873-2F6A-4E25-ABD4-11A9BDCCC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3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FDB7-2448-49C9-9651-628B3E1F098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9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52600"/>
            <a:ext cx="5486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486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536AB-FD29-4DAF-B54B-1671CAB6DE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5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93341-4545-42D7-A6F4-C6DE4960E03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6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46288-07D9-4385-A3C8-3EE8C3AF81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E15AE-351B-4E73-83E6-EF4E3DA0F2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3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F38CC-DB01-4BCC-BD98-C2BFBC67B1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4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F0CB5-35EE-4000-8C25-9BA6B02825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9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0120BE6-24EF-4894-BC76-6F39B1BBC47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4667" y="63501"/>
            <a:ext cx="12020551" cy="6729413"/>
          </a:xfrm>
          <a:prstGeom prst="rect">
            <a:avLst/>
          </a:prstGeom>
          <a:solidFill>
            <a:schemeClr val="accent1"/>
          </a:solidFill>
          <a:ln w="1270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en-US" sz="2400" b="0" baseline="0">
              <a:solidFill>
                <a:srgbClr val="9966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9F043A3-7AF0-4299-B09C-F8D7CB5AB06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3089368"/>
              </p:ext>
            </p:extLst>
          </p:nvPr>
        </p:nvGraphicFramePr>
        <p:xfrm>
          <a:off x="-71438" y="0"/>
          <a:ext cx="122634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" name="Fotografia do Photo Editor" r:id="rId15" imgW="6200000" imgH="3657143" progId="MSPhotoEd.3">
                  <p:embed/>
                </p:oleObj>
              </mc:Choice>
              <mc:Fallback>
                <p:oleObj name="Fotografia do Photo Editor" r:id="rId15" imgW="6200000" imgH="3657143" progId="MSPhotoEd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0"/>
                        <a:ext cx="122634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57200"/>
            <a:ext cx="11176000" cy="1041400"/>
          </a:xfrm>
          <a:prstGeom prst="rect">
            <a:avLst/>
          </a:prstGeom>
          <a:solidFill>
            <a:schemeClr val="bg1"/>
          </a:solidFill>
          <a:ln w="1016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Haga clic para editar el estilo del título patrón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52600"/>
            <a:ext cx="11176000" cy="4724400"/>
          </a:xfrm>
          <a:prstGeom prst="rect">
            <a:avLst/>
          </a:prstGeom>
          <a:solidFill>
            <a:srgbClr val="FFEDCD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editar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del </a:t>
            </a:r>
            <a:r>
              <a:rPr lang="en-GB" dirty="0" err="1"/>
              <a:t>texto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/>
              <a:t>Tercer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/>
              <a:t>Quinto </a:t>
            </a:r>
            <a:r>
              <a:rPr lang="en-GB" dirty="0" err="1"/>
              <a:t>nivel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just" defTabSz="762000" rtl="0" eaLnBrk="0" fontAlgn="base" hangingPunct="0">
        <a:spcBef>
          <a:spcPct val="55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Marlett" pitchFamily="2" charset="2"/>
        <a:buChar char="r"/>
        <a:defRPr sz="2400" b="1">
          <a:solidFill>
            <a:schemeClr val="tx1"/>
          </a:solidFill>
          <a:latin typeface="+mn-lt"/>
        </a:defRPr>
      </a:lvl2pPr>
      <a:lvl3pPr marL="1143000" indent="-22860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sz="2000" b="1">
          <a:solidFill>
            <a:schemeClr val="tx1"/>
          </a:solidFill>
          <a:latin typeface="+mn-lt"/>
        </a:defRPr>
      </a:lvl3pPr>
      <a:lvl4pPr marL="1600200" indent="-22860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b="1">
          <a:solidFill>
            <a:schemeClr val="tx1"/>
          </a:solidFill>
          <a:latin typeface="+mn-lt"/>
        </a:defRPr>
      </a:lvl4pPr>
      <a:lvl5pPr marL="2057400" indent="-22860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b="1">
          <a:solidFill>
            <a:schemeClr val="tx1"/>
          </a:solidFill>
          <a:latin typeface="+mn-lt"/>
        </a:defRPr>
      </a:lvl5pPr>
      <a:lvl6pPr marL="2514600" indent="-22860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b="1">
          <a:solidFill>
            <a:schemeClr val="tx1"/>
          </a:solidFill>
          <a:latin typeface="+mn-lt"/>
        </a:defRPr>
      </a:lvl6pPr>
      <a:lvl7pPr marL="2971800" indent="-22860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b="1">
          <a:solidFill>
            <a:schemeClr val="tx1"/>
          </a:solidFill>
          <a:latin typeface="+mn-lt"/>
        </a:defRPr>
      </a:lvl7pPr>
      <a:lvl8pPr marL="3429000" indent="-22860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b="1">
          <a:solidFill>
            <a:schemeClr val="tx1"/>
          </a:solidFill>
          <a:latin typeface="+mn-lt"/>
        </a:defRPr>
      </a:lvl8pPr>
      <a:lvl9pPr marL="3886200" indent="-228600" algn="just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Monotype Sorts" pitchFamily="2" charset="2"/>
        <a:buChar char="è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600" y="584200"/>
            <a:ext cx="7670800" cy="3378200"/>
          </a:xfrm>
          <a:ln cap="flat"/>
        </p:spPr>
        <p:txBody>
          <a:bodyPr/>
          <a:lstStyle/>
          <a:p>
            <a:r>
              <a:rPr lang="en-GB" sz="4000" dirty="0">
                <a:solidFill>
                  <a:schemeClr val="tx1"/>
                </a:solidFill>
              </a:rPr>
              <a:t>Management oriented growth and yield models for eucalyptus</a:t>
            </a:r>
            <a:br>
              <a:rPr lang="en-GB" sz="4000" dirty="0">
                <a:solidFill>
                  <a:schemeClr val="tx1"/>
                </a:solidFill>
              </a:rPr>
            </a:br>
            <a:br>
              <a:rPr lang="en-GB" sz="1400" dirty="0"/>
            </a:br>
            <a:r>
              <a:rPr lang="en-GB" dirty="0"/>
              <a:t>The GLOBULUS models</a:t>
            </a:r>
          </a:p>
        </p:txBody>
      </p:sp>
    </p:spTree>
    <p:extLst>
      <p:ext uri="{BB962C8B-B14F-4D97-AF65-F5344CB8AC3E}">
        <p14:creationId xmlns:p14="http://schemas.microsoft.com/office/powerpoint/2010/main" val="14144332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Caracterisation of the 8 regions</a:t>
            </a:r>
          </a:p>
        </p:txBody>
      </p:sp>
      <p:sp>
        <p:nvSpPr>
          <p:cNvPr id="110596" name="Text Box 1028"/>
          <p:cNvSpPr txBox="1">
            <a:spLocks noChangeArrowheads="1"/>
          </p:cNvSpPr>
          <p:nvPr/>
        </p:nvSpPr>
        <p:spPr bwMode="auto">
          <a:xfrm>
            <a:off x="4114800" y="5867400"/>
            <a:ext cx="37338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aseline="0">
                <a:solidFill>
                  <a:srgbClr val="660011"/>
                </a:solidFill>
                <a:latin typeface="Comic Sans MS" pitchFamily="66" charset="0"/>
              </a:rPr>
              <a:t>PRODUCTIVITY</a:t>
            </a:r>
          </a:p>
        </p:txBody>
      </p:sp>
      <p:grpSp>
        <p:nvGrpSpPr>
          <p:cNvPr id="110604" name="Group 1036"/>
          <p:cNvGrpSpPr>
            <a:grpSpLocks/>
          </p:cNvGrpSpPr>
          <p:nvPr/>
        </p:nvGrpSpPr>
        <p:grpSpPr bwMode="auto">
          <a:xfrm>
            <a:off x="1981200" y="1676400"/>
            <a:ext cx="8197850" cy="3917950"/>
            <a:chOff x="288" y="1056"/>
            <a:chExt cx="5164" cy="2468"/>
          </a:xfrm>
        </p:grpSpPr>
        <p:pic>
          <p:nvPicPr>
            <p:cNvPr id="110601" name="Picture 1033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6" t="37167" r="17998" b="20804"/>
            <a:stretch>
              <a:fillRect/>
            </a:stretch>
          </p:blipFill>
          <p:spPr bwMode="auto">
            <a:xfrm>
              <a:off x="288" y="1056"/>
              <a:ext cx="5164" cy="2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0602" name="Text Box 1034"/>
            <p:cNvSpPr txBox="1">
              <a:spLocks noChangeArrowheads="1"/>
            </p:cNvSpPr>
            <p:nvPr/>
          </p:nvSpPr>
          <p:spPr bwMode="auto">
            <a:xfrm>
              <a:off x="336" y="1161"/>
              <a:ext cx="1296" cy="23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aseline="0">
                  <a:solidFill>
                    <a:schemeClr val="tx2"/>
                  </a:solidFill>
                  <a:latin typeface="Comic Sans MS" pitchFamily="66" charset="0"/>
                </a:rPr>
                <a:t>1</a:t>
              </a:r>
              <a:r>
                <a:rPr lang="en-US" sz="1800" baseline="30000">
                  <a:solidFill>
                    <a:schemeClr val="tx2"/>
                  </a:solidFill>
                  <a:latin typeface="Comic Sans MS" pitchFamily="66" charset="0"/>
                </a:rPr>
                <a:t>st</a:t>
              </a:r>
              <a:r>
                <a:rPr lang="en-US" sz="1800" baseline="0">
                  <a:solidFill>
                    <a:schemeClr val="tx2"/>
                  </a:solidFill>
                  <a:latin typeface="Comic Sans MS" pitchFamily="66" charset="0"/>
                </a:rPr>
                <a:t> rotation</a:t>
              </a:r>
            </a:p>
          </p:txBody>
        </p:sp>
        <p:sp>
          <p:nvSpPr>
            <p:cNvPr id="110603" name="Text Box 1035"/>
            <p:cNvSpPr txBox="1">
              <a:spLocks noChangeArrowheads="1"/>
            </p:cNvSpPr>
            <p:nvPr/>
          </p:nvSpPr>
          <p:spPr bwMode="auto">
            <a:xfrm>
              <a:off x="2928" y="1161"/>
              <a:ext cx="1296" cy="231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aseline="0">
                  <a:solidFill>
                    <a:schemeClr val="tx2"/>
                  </a:solidFill>
                  <a:latin typeface="Comic Sans MS" pitchFamily="66" charset="0"/>
                </a:rPr>
                <a:t>Coppiced stands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8200" y="355600"/>
            <a:ext cx="8051800" cy="660400"/>
          </a:xfrm>
          <a:ln cap="flat"/>
        </p:spPr>
        <p:txBody>
          <a:bodyPr/>
          <a:lstStyle/>
          <a:p>
            <a:r>
              <a:rPr lang="en-GB"/>
              <a:t>Hierarchical dummy variables  </a:t>
            </a:r>
          </a:p>
        </p:txBody>
      </p: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2438400" y="3657600"/>
            <a:ext cx="762000" cy="609600"/>
            <a:chOff x="480" y="2208"/>
            <a:chExt cx="480" cy="384"/>
          </a:xfrm>
        </p:grpSpPr>
        <p:sp>
          <p:nvSpPr>
            <p:cNvPr id="12340" name="AutoShape 52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Text Box 53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aseline="0">
                  <a:latin typeface="Comic Sans MS" pitchFamily="66" charset="0"/>
                </a:rPr>
                <a:t>reg1</a:t>
              </a:r>
            </a:p>
          </p:txBody>
        </p:sp>
      </p:grpSp>
      <p:grpSp>
        <p:nvGrpSpPr>
          <p:cNvPr id="12343" name="Group 55"/>
          <p:cNvGrpSpPr>
            <a:grpSpLocks/>
          </p:cNvGrpSpPr>
          <p:nvPr/>
        </p:nvGrpSpPr>
        <p:grpSpPr bwMode="auto">
          <a:xfrm>
            <a:off x="3276600" y="2438400"/>
            <a:ext cx="762000" cy="609600"/>
            <a:chOff x="480" y="2208"/>
            <a:chExt cx="480" cy="384"/>
          </a:xfrm>
        </p:grpSpPr>
        <p:sp>
          <p:nvSpPr>
            <p:cNvPr id="12344" name="AutoShape 56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Text Box 57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aseline="0">
                  <a:latin typeface="Comic Sans MS" pitchFamily="66" charset="0"/>
                </a:rPr>
                <a:t>reg2</a:t>
              </a:r>
            </a:p>
          </p:txBody>
        </p:sp>
      </p:grpSp>
      <p:grpSp>
        <p:nvGrpSpPr>
          <p:cNvPr id="12346" name="Group 58"/>
          <p:cNvGrpSpPr>
            <a:grpSpLocks/>
          </p:cNvGrpSpPr>
          <p:nvPr/>
        </p:nvGrpSpPr>
        <p:grpSpPr bwMode="auto">
          <a:xfrm>
            <a:off x="4419600" y="1752600"/>
            <a:ext cx="762000" cy="609600"/>
            <a:chOff x="480" y="2208"/>
            <a:chExt cx="480" cy="384"/>
          </a:xfrm>
        </p:grpSpPr>
        <p:sp>
          <p:nvSpPr>
            <p:cNvPr id="12347" name="AutoShape 59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Text Box 60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aseline="0">
                  <a:latin typeface="Comic Sans MS" pitchFamily="66" charset="0"/>
                </a:rPr>
                <a:t>reg3</a:t>
              </a:r>
            </a:p>
          </p:txBody>
        </p:sp>
      </p:grpSp>
      <p:grpSp>
        <p:nvGrpSpPr>
          <p:cNvPr id="12349" name="Group 61"/>
          <p:cNvGrpSpPr>
            <a:grpSpLocks/>
          </p:cNvGrpSpPr>
          <p:nvPr/>
        </p:nvGrpSpPr>
        <p:grpSpPr bwMode="auto">
          <a:xfrm>
            <a:off x="6477000" y="1219200"/>
            <a:ext cx="762000" cy="609600"/>
            <a:chOff x="480" y="2208"/>
            <a:chExt cx="480" cy="384"/>
          </a:xfrm>
        </p:grpSpPr>
        <p:sp>
          <p:nvSpPr>
            <p:cNvPr id="12350" name="AutoShape 62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Text Box 63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aseline="0">
                  <a:latin typeface="Comic Sans MS" pitchFamily="66" charset="0"/>
                </a:rPr>
                <a:t>reg4</a:t>
              </a:r>
            </a:p>
          </p:txBody>
        </p:sp>
      </p:grpSp>
      <p:grpSp>
        <p:nvGrpSpPr>
          <p:cNvPr id="12352" name="Group 64"/>
          <p:cNvGrpSpPr>
            <a:grpSpLocks/>
          </p:cNvGrpSpPr>
          <p:nvPr/>
        </p:nvGrpSpPr>
        <p:grpSpPr bwMode="auto">
          <a:xfrm>
            <a:off x="5562600" y="4953000"/>
            <a:ext cx="762000" cy="609600"/>
            <a:chOff x="480" y="2208"/>
            <a:chExt cx="480" cy="384"/>
          </a:xfrm>
        </p:grpSpPr>
        <p:sp>
          <p:nvSpPr>
            <p:cNvPr id="12353" name="AutoShape 65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Text Box 66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aseline="0">
                  <a:latin typeface="Comic Sans MS" pitchFamily="66" charset="0"/>
                </a:rPr>
                <a:t>reg5</a:t>
              </a:r>
            </a:p>
          </p:txBody>
        </p:sp>
      </p:grpSp>
      <p:grpSp>
        <p:nvGrpSpPr>
          <p:cNvPr id="12355" name="Group 67"/>
          <p:cNvGrpSpPr>
            <a:grpSpLocks/>
          </p:cNvGrpSpPr>
          <p:nvPr/>
        </p:nvGrpSpPr>
        <p:grpSpPr bwMode="auto">
          <a:xfrm>
            <a:off x="7315200" y="4267200"/>
            <a:ext cx="762000" cy="609600"/>
            <a:chOff x="480" y="2208"/>
            <a:chExt cx="480" cy="384"/>
          </a:xfrm>
        </p:grpSpPr>
        <p:sp>
          <p:nvSpPr>
            <p:cNvPr id="12356" name="AutoShape 68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Text Box 69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aseline="0">
                  <a:latin typeface="Comic Sans MS" pitchFamily="66" charset="0"/>
                </a:rPr>
                <a:t>reg6</a:t>
              </a:r>
            </a:p>
          </p:txBody>
        </p:sp>
      </p:grpSp>
      <p:grpSp>
        <p:nvGrpSpPr>
          <p:cNvPr id="12358" name="Group 70"/>
          <p:cNvGrpSpPr>
            <a:grpSpLocks/>
          </p:cNvGrpSpPr>
          <p:nvPr/>
        </p:nvGrpSpPr>
        <p:grpSpPr bwMode="auto">
          <a:xfrm>
            <a:off x="7315200" y="5638800"/>
            <a:ext cx="762000" cy="609600"/>
            <a:chOff x="480" y="2208"/>
            <a:chExt cx="480" cy="384"/>
          </a:xfrm>
        </p:grpSpPr>
        <p:sp>
          <p:nvSpPr>
            <p:cNvPr id="12359" name="AutoShape 71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Text Box 72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aseline="0">
                  <a:latin typeface="Comic Sans MS" pitchFamily="66" charset="0"/>
                </a:rPr>
                <a:t>reg7</a:t>
              </a:r>
            </a:p>
          </p:txBody>
        </p:sp>
      </p:grpSp>
      <p:sp>
        <p:nvSpPr>
          <p:cNvPr id="12361" name="Text Box 73"/>
          <p:cNvSpPr txBox="1">
            <a:spLocks noChangeArrowheads="1"/>
          </p:cNvSpPr>
          <p:nvPr/>
        </p:nvSpPr>
        <p:spPr bwMode="auto">
          <a:xfrm>
            <a:off x="8305800" y="10668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1NL</a:t>
            </a:r>
          </a:p>
        </p:txBody>
      </p: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8305800" y="17526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2NC</a:t>
            </a:r>
          </a:p>
        </p:txBody>
      </p: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8305800" y="24384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3CL</a:t>
            </a: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8305800" y="34290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6NI</a:t>
            </a:r>
          </a:p>
        </p:txBody>
      </p:sp>
      <p:sp>
        <p:nvSpPr>
          <p:cNvPr id="12365" name="Text Box 77"/>
          <p:cNvSpPr txBox="1">
            <a:spLocks noChangeArrowheads="1"/>
          </p:cNvSpPr>
          <p:nvPr/>
        </p:nvSpPr>
        <p:spPr bwMode="auto">
          <a:xfrm>
            <a:off x="8305800" y="41148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4SL</a:t>
            </a:r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8305800" y="47244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7SI</a:t>
            </a:r>
          </a:p>
        </p:txBody>
      </p:sp>
      <p:sp>
        <p:nvSpPr>
          <p:cNvPr id="12367" name="Text Box 79"/>
          <p:cNvSpPr txBox="1">
            <a:spLocks noChangeArrowheads="1"/>
          </p:cNvSpPr>
          <p:nvPr/>
        </p:nvSpPr>
        <p:spPr bwMode="auto">
          <a:xfrm>
            <a:off x="8305800" y="54102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5VT</a:t>
            </a:r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8305800" y="60960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aseline="0">
                <a:latin typeface="Comic Sans MS" pitchFamily="66" charset="0"/>
              </a:rPr>
              <a:t>8VD</a:t>
            </a:r>
          </a:p>
        </p:txBody>
      </p:sp>
      <p:grpSp>
        <p:nvGrpSpPr>
          <p:cNvPr id="12369" name="Group 81"/>
          <p:cNvGrpSpPr>
            <a:grpSpLocks/>
          </p:cNvGrpSpPr>
          <p:nvPr/>
        </p:nvGrpSpPr>
        <p:grpSpPr bwMode="auto">
          <a:xfrm>
            <a:off x="3352800" y="4953000"/>
            <a:ext cx="762000" cy="609600"/>
            <a:chOff x="480" y="2208"/>
            <a:chExt cx="480" cy="384"/>
          </a:xfrm>
        </p:grpSpPr>
        <p:sp>
          <p:nvSpPr>
            <p:cNvPr id="12370" name="AutoShape 82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1" name="Text Box 83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72" name="Group 84"/>
          <p:cNvGrpSpPr>
            <a:grpSpLocks/>
          </p:cNvGrpSpPr>
          <p:nvPr/>
        </p:nvGrpSpPr>
        <p:grpSpPr bwMode="auto">
          <a:xfrm>
            <a:off x="4495800" y="4953000"/>
            <a:ext cx="762000" cy="609600"/>
            <a:chOff x="480" y="2208"/>
            <a:chExt cx="480" cy="384"/>
          </a:xfrm>
        </p:grpSpPr>
        <p:sp>
          <p:nvSpPr>
            <p:cNvPr id="12373" name="AutoShape 85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Text Box 86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75" name="Group 87"/>
          <p:cNvGrpSpPr>
            <a:grpSpLocks/>
          </p:cNvGrpSpPr>
          <p:nvPr/>
        </p:nvGrpSpPr>
        <p:grpSpPr bwMode="auto">
          <a:xfrm>
            <a:off x="4495800" y="3276600"/>
            <a:ext cx="762000" cy="609600"/>
            <a:chOff x="480" y="2208"/>
            <a:chExt cx="480" cy="384"/>
          </a:xfrm>
        </p:grpSpPr>
        <p:sp>
          <p:nvSpPr>
            <p:cNvPr id="12376" name="AutoShape 88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Text Box 89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78" name="Group 90"/>
          <p:cNvGrpSpPr>
            <a:grpSpLocks/>
          </p:cNvGrpSpPr>
          <p:nvPr/>
        </p:nvGrpSpPr>
        <p:grpSpPr bwMode="auto">
          <a:xfrm>
            <a:off x="5486400" y="3276600"/>
            <a:ext cx="762000" cy="609600"/>
            <a:chOff x="480" y="2208"/>
            <a:chExt cx="480" cy="384"/>
          </a:xfrm>
        </p:grpSpPr>
        <p:sp>
          <p:nvSpPr>
            <p:cNvPr id="12379" name="AutoShape 91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Text Box 92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81" name="Group 93"/>
          <p:cNvGrpSpPr>
            <a:grpSpLocks/>
          </p:cNvGrpSpPr>
          <p:nvPr/>
        </p:nvGrpSpPr>
        <p:grpSpPr bwMode="auto">
          <a:xfrm>
            <a:off x="6477000" y="3276600"/>
            <a:ext cx="762000" cy="609600"/>
            <a:chOff x="480" y="2208"/>
            <a:chExt cx="480" cy="384"/>
          </a:xfrm>
        </p:grpSpPr>
        <p:sp>
          <p:nvSpPr>
            <p:cNvPr id="12382" name="AutoShape 94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Text Box 95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84" name="Group 96"/>
          <p:cNvGrpSpPr>
            <a:grpSpLocks/>
          </p:cNvGrpSpPr>
          <p:nvPr/>
        </p:nvGrpSpPr>
        <p:grpSpPr bwMode="auto">
          <a:xfrm>
            <a:off x="7315200" y="3276600"/>
            <a:ext cx="762000" cy="609600"/>
            <a:chOff x="480" y="2208"/>
            <a:chExt cx="480" cy="384"/>
          </a:xfrm>
        </p:grpSpPr>
        <p:sp>
          <p:nvSpPr>
            <p:cNvPr id="12385" name="AutoShape 97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6" name="Text Box 98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87" name="Group 99"/>
          <p:cNvGrpSpPr>
            <a:grpSpLocks/>
          </p:cNvGrpSpPr>
          <p:nvPr/>
        </p:nvGrpSpPr>
        <p:grpSpPr bwMode="auto">
          <a:xfrm>
            <a:off x="6477000" y="4267200"/>
            <a:ext cx="762000" cy="609600"/>
            <a:chOff x="480" y="2208"/>
            <a:chExt cx="480" cy="384"/>
          </a:xfrm>
        </p:grpSpPr>
        <p:sp>
          <p:nvSpPr>
            <p:cNvPr id="12388" name="AutoShape 100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9" name="Text Box 101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90" name="Group 102"/>
          <p:cNvGrpSpPr>
            <a:grpSpLocks/>
          </p:cNvGrpSpPr>
          <p:nvPr/>
        </p:nvGrpSpPr>
        <p:grpSpPr bwMode="auto">
          <a:xfrm>
            <a:off x="6477000" y="5638800"/>
            <a:ext cx="762000" cy="609600"/>
            <a:chOff x="480" y="2208"/>
            <a:chExt cx="480" cy="384"/>
          </a:xfrm>
        </p:grpSpPr>
        <p:sp>
          <p:nvSpPr>
            <p:cNvPr id="12391" name="AutoShape 103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" name="Text Box 104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93" name="Group 105"/>
          <p:cNvGrpSpPr>
            <a:grpSpLocks/>
          </p:cNvGrpSpPr>
          <p:nvPr/>
        </p:nvGrpSpPr>
        <p:grpSpPr bwMode="auto">
          <a:xfrm>
            <a:off x="5486400" y="1219200"/>
            <a:ext cx="762000" cy="609600"/>
            <a:chOff x="480" y="2208"/>
            <a:chExt cx="480" cy="384"/>
          </a:xfrm>
        </p:grpSpPr>
        <p:sp>
          <p:nvSpPr>
            <p:cNvPr id="12394" name="AutoShape 106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5" name="Text Box 107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96" name="Group 108"/>
          <p:cNvGrpSpPr>
            <a:grpSpLocks/>
          </p:cNvGrpSpPr>
          <p:nvPr/>
        </p:nvGrpSpPr>
        <p:grpSpPr bwMode="auto">
          <a:xfrm>
            <a:off x="5486400" y="2286000"/>
            <a:ext cx="762000" cy="609600"/>
            <a:chOff x="480" y="2208"/>
            <a:chExt cx="480" cy="384"/>
          </a:xfrm>
        </p:grpSpPr>
        <p:sp>
          <p:nvSpPr>
            <p:cNvPr id="12397" name="AutoShape 109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" name="Text Box 110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399" name="Group 111"/>
          <p:cNvGrpSpPr>
            <a:grpSpLocks/>
          </p:cNvGrpSpPr>
          <p:nvPr/>
        </p:nvGrpSpPr>
        <p:grpSpPr bwMode="auto">
          <a:xfrm>
            <a:off x="6477000" y="2286000"/>
            <a:ext cx="762000" cy="609600"/>
            <a:chOff x="480" y="2208"/>
            <a:chExt cx="480" cy="384"/>
          </a:xfrm>
        </p:grpSpPr>
        <p:sp>
          <p:nvSpPr>
            <p:cNvPr id="12400" name="AutoShape 112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" name="Text Box 113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402" name="Group 114"/>
          <p:cNvGrpSpPr>
            <a:grpSpLocks/>
          </p:cNvGrpSpPr>
          <p:nvPr/>
        </p:nvGrpSpPr>
        <p:grpSpPr bwMode="auto">
          <a:xfrm>
            <a:off x="7315200" y="2286000"/>
            <a:ext cx="762000" cy="609600"/>
            <a:chOff x="480" y="2208"/>
            <a:chExt cx="480" cy="384"/>
          </a:xfrm>
        </p:grpSpPr>
        <p:sp>
          <p:nvSpPr>
            <p:cNvPr id="12403" name="AutoShape 115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Text Box 116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405" name="Group 117"/>
          <p:cNvGrpSpPr>
            <a:grpSpLocks/>
          </p:cNvGrpSpPr>
          <p:nvPr/>
        </p:nvGrpSpPr>
        <p:grpSpPr bwMode="auto">
          <a:xfrm>
            <a:off x="7315200" y="1676400"/>
            <a:ext cx="762000" cy="609600"/>
            <a:chOff x="480" y="2208"/>
            <a:chExt cx="480" cy="384"/>
          </a:xfrm>
        </p:grpSpPr>
        <p:sp>
          <p:nvSpPr>
            <p:cNvPr id="12406" name="AutoShape 118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7" name="Text Box 119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grpSp>
        <p:nvGrpSpPr>
          <p:cNvPr id="12408" name="Group 120"/>
          <p:cNvGrpSpPr>
            <a:grpSpLocks/>
          </p:cNvGrpSpPr>
          <p:nvPr/>
        </p:nvGrpSpPr>
        <p:grpSpPr bwMode="auto">
          <a:xfrm>
            <a:off x="7315200" y="1066800"/>
            <a:ext cx="762000" cy="609600"/>
            <a:chOff x="480" y="2208"/>
            <a:chExt cx="480" cy="384"/>
          </a:xfrm>
        </p:grpSpPr>
        <p:sp>
          <p:nvSpPr>
            <p:cNvPr id="12409" name="AutoShape 121"/>
            <p:cNvSpPr>
              <a:spLocks noChangeArrowheads="1"/>
            </p:cNvSpPr>
            <p:nvPr/>
          </p:nvSpPr>
          <p:spPr bwMode="auto">
            <a:xfrm>
              <a:off x="480" y="2208"/>
              <a:ext cx="384" cy="384"/>
            </a:xfrm>
            <a:prstGeom prst="flowChartConnector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Text Box 122"/>
            <p:cNvSpPr txBox="1">
              <a:spLocks noChangeArrowheads="1"/>
            </p:cNvSpPr>
            <p:nvPr/>
          </p:nvSpPr>
          <p:spPr bwMode="auto">
            <a:xfrm>
              <a:off x="480" y="2284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1600" baseline="0">
                <a:latin typeface="Comic Sans MS" pitchFamily="66" charset="0"/>
              </a:endParaRPr>
            </a:p>
          </p:txBody>
        </p:sp>
      </p:grpSp>
      <p:sp>
        <p:nvSpPr>
          <p:cNvPr id="12411" name="Line 123"/>
          <p:cNvSpPr>
            <a:spLocks noChangeShapeType="1"/>
          </p:cNvSpPr>
          <p:nvPr/>
        </p:nvSpPr>
        <p:spPr bwMode="auto">
          <a:xfrm>
            <a:off x="3048000" y="4038600"/>
            <a:ext cx="381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/>
        </p:nvSpPr>
        <p:spPr bwMode="auto">
          <a:xfrm flipV="1">
            <a:off x="3048000" y="29718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/>
        </p:nvSpPr>
        <p:spPr bwMode="auto">
          <a:xfrm>
            <a:off x="3962400" y="5257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/>
        </p:nvSpPr>
        <p:spPr bwMode="auto">
          <a:xfrm>
            <a:off x="5105400" y="5257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/>
        </p:nvSpPr>
        <p:spPr bwMode="auto">
          <a:xfrm>
            <a:off x="6172200" y="53340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7" name="Line 129"/>
          <p:cNvSpPr>
            <a:spLocks noChangeShapeType="1"/>
          </p:cNvSpPr>
          <p:nvPr/>
        </p:nvSpPr>
        <p:spPr bwMode="auto">
          <a:xfrm flipV="1">
            <a:off x="6172200" y="4724400"/>
            <a:ext cx="304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18" name="Line 130"/>
          <p:cNvSpPr>
            <a:spLocks noChangeShapeType="1"/>
          </p:cNvSpPr>
          <p:nvPr/>
        </p:nvSpPr>
        <p:spPr bwMode="auto">
          <a:xfrm>
            <a:off x="7086600" y="59436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0" name="Line 132"/>
          <p:cNvSpPr>
            <a:spLocks noChangeShapeType="1"/>
          </p:cNvSpPr>
          <p:nvPr/>
        </p:nvSpPr>
        <p:spPr bwMode="auto">
          <a:xfrm>
            <a:off x="7086600" y="45720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1" name="Line 133"/>
          <p:cNvSpPr>
            <a:spLocks noChangeShapeType="1"/>
          </p:cNvSpPr>
          <p:nvPr/>
        </p:nvSpPr>
        <p:spPr bwMode="auto">
          <a:xfrm>
            <a:off x="7086600" y="35814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2" name="Line 134"/>
          <p:cNvSpPr>
            <a:spLocks noChangeShapeType="1"/>
          </p:cNvSpPr>
          <p:nvPr/>
        </p:nvSpPr>
        <p:spPr bwMode="auto">
          <a:xfrm>
            <a:off x="7086600" y="25908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/>
        </p:nvSpPr>
        <p:spPr bwMode="auto">
          <a:xfrm>
            <a:off x="7924800" y="1295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/>
        </p:nvSpPr>
        <p:spPr bwMode="auto">
          <a:xfrm>
            <a:off x="7924800" y="1981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/>
        </p:nvSpPr>
        <p:spPr bwMode="auto">
          <a:xfrm>
            <a:off x="7924800" y="2590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/>
        </p:nvSpPr>
        <p:spPr bwMode="auto">
          <a:xfrm>
            <a:off x="7924800" y="3581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/>
        </p:nvSpPr>
        <p:spPr bwMode="auto">
          <a:xfrm>
            <a:off x="6096000" y="3581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/>
        </p:nvSpPr>
        <p:spPr bwMode="auto">
          <a:xfrm>
            <a:off x="6096000" y="2590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29" name="Line 141"/>
          <p:cNvSpPr>
            <a:spLocks noChangeShapeType="1"/>
          </p:cNvSpPr>
          <p:nvPr/>
        </p:nvSpPr>
        <p:spPr bwMode="auto">
          <a:xfrm>
            <a:off x="6096000" y="1524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0" name="Line 142"/>
          <p:cNvSpPr>
            <a:spLocks noChangeShapeType="1"/>
          </p:cNvSpPr>
          <p:nvPr/>
        </p:nvSpPr>
        <p:spPr bwMode="auto">
          <a:xfrm>
            <a:off x="5105400" y="3581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/>
        </p:nvSpPr>
        <p:spPr bwMode="auto">
          <a:xfrm>
            <a:off x="3886200" y="2743200"/>
            <a:ext cx="609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/>
        </p:nvSpPr>
        <p:spPr bwMode="auto">
          <a:xfrm flipV="1">
            <a:off x="3886200" y="22098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/>
        </p:nvSpPr>
        <p:spPr bwMode="auto">
          <a:xfrm flipV="1">
            <a:off x="5029200" y="1676400"/>
            <a:ext cx="457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/>
        </p:nvSpPr>
        <p:spPr bwMode="auto">
          <a:xfrm flipV="1">
            <a:off x="7924800" y="5638800"/>
            <a:ext cx="381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/>
        </p:nvSpPr>
        <p:spPr bwMode="auto">
          <a:xfrm>
            <a:off x="7924800" y="60198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/>
        </p:nvSpPr>
        <p:spPr bwMode="auto">
          <a:xfrm>
            <a:off x="7924800" y="46482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8" name="Line 150"/>
          <p:cNvSpPr>
            <a:spLocks noChangeShapeType="1"/>
          </p:cNvSpPr>
          <p:nvPr/>
        </p:nvSpPr>
        <p:spPr bwMode="auto">
          <a:xfrm>
            <a:off x="5029200" y="2133600"/>
            <a:ext cx="457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39" name="Line 151"/>
          <p:cNvSpPr>
            <a:spLocks noChangeShapeType="1"/>
          </p:cNvSpPr>
          <p:nvPr/>
        </p:nvSpPr>
        <p:spPr bwMode="auto">
          <a:xfrm flipV="1">
            <a:off x="7924800" y="4343400"/>
            <a:ext cx="381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0" name="Line 152"/>
          <p:cNvSpPr>
            <a:spLocks noChangeShapeType="1"/>
          </p:cNvSpPr>
          <p:nvPr/>
        </p:nvSpPr>
        <p:spPr bwMode="auto">
          <a:xfrm flipV="1">
            <a:off x="7086600" y="1219200"/>
            <a:ext cx="228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41" name="Line 153"/>
          <p:cNvSpPr>
            <a:spLocks noChangeShapeType="1"/>
          </p:cNvSpPr>
          <p:nvPr/>
        </p:nvSpPr>
        <p:spPr bwMode="auto">
          <a:xfrm>
            <a:off x="7086600" y="1600200"/>
            <a:ext cx="228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MODEL STRUCTURE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458200" cy="4724400"/>
          </a:xfrm>
        </p:spPr>
        <p:txBody>
          <a:bodyPr/>
          <a:lstStyle/>
          <a:p>
            <a:endParaRPr lang="en-US" sz="100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Control variables:</a:t>
            </a:r>
            <a:endParaRPr lang="en-US" dirty="0"/>
          </a:p>
          <a:p>
            <a:pPr lvl="1"/>
            <a:endParaRPr lang="en-US" sz="800" dirty="0">
              <a:solidFill>
                <a:srgbClr val="006600"/>
              </a:solidFill>
            </a:endParaRPr>
          </a:p>
          <a:p>
            <a:pPr lvl="1"/>
            <a:r>
              <a:rPr lang="en-US" dirty="0">
                <a:solidFill>
                  <a:srgbClr val="006600"/>
                </a:solidFill>
              </a:rPr>
              <a:t>Climatic region (</a:t>
            </a:r>
            <a:r>
              <a:rPr lang="en-US" dirty="0" err="1">
                <a:solidFill>
                  <a:srgbClr val="006600"/>
                </a:solidFill>
              </a:rPr>
              <a:t>Reg</a:t>
            </a:r>
            <a:r>
              <a:rPr lang="en-US" dirty="0">
                <a:solidFill>
                  <a:srgbClr val="0066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Site index (Si)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Rotation (</a:t>
            </a:r>
            <a:r>
              <a:rPr lang="en-US" dirty="0" err="1">
                <a:solidFill>
                  <a:srgbClr val="006600"/>
                </a:solidFill>
              </a:rPr>
              <a:t>talh</a:t>
            </a:r>
            <a:r>
              <a:rPr lang="en-US" dirty="0">
                <a:solidFill>
                  <a:srgbClr val="0066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Initial stand density (</a:t>
            </a:r>
            <a:r>
              <a:rPr lang="en-US" dirty="0" err="1">
                <a:solidFill>
                  <a:srgbClr val="006600"/>
                </a:solidFill>
              </a:rPr>
              <a:t>Npl</a:t>
            </a:r>
            <a:r>
              <a:rPr lang="en-US" dirty="0">
                <a:solidFill>
                  <a:srgbClr val="006600"/>
                </a:solidFill>
              </a:rPr>
              <a:t> if </a:t>
            </a:r>
            <a:r>
              <a:rPr lang="en-US" dirty="0" err="1">
                <a:solidFill>
                  <a:srgbClr val="006600"/>
                </a:solidFill>
              </a:rPr>
              <a:t>talh</a:t>
            </a:r>
            <a:r>
              <a:rPr lang="en-US" dirty="0">
                <a:solidFill>
                  <a:srgbClr val="006600"/>
                </a:solidFill>
              </a:rPr>
              <a:t>=0, N</a:t>
            </a:r>
            <a:r>
              <a:rPr lang="en-US" baseline="-25000" dirty="0">
                <a:solidFill>
                  <a:srgbClr val="006600"/>
                </a:solidFill>
              </a:rPr>
              <a:t>0</a:t>
            </a:r>
            <a:r>
              <a:rPr lang="en-US" dirty="0">
                <a:solidFill>
                  <a:srgbClr val="006600"/>
                </a:solidFill>
              </a:rPr>
              <a:t> if </a:t>
            </a:r>
            <a:r>
              <a:rPr lang="en-US" dirty="0" err="1">
                <a:solidFill>
                  <a:srgbClr val="006600"/>
                </a:solidFill>
              </a:rPr>
              <a:t>talh</a:t>
            </a:r>
            <a:r>
              <a:rPr lang="en-US" dirty="0">
                <a:solidFill>
                  <a:srgbClr val="006600"/>
                </a:solidFill>
              </a:rPr>
              <a:t>=1)</a:t>
            </a:r>
            <a:endParaRPr lang="en-US" dirty="0"/>
          </a:p>
          <a:p>
            <a:pPr lvl="1"/>
            <a:r>
              <a:rPr lang="en-US" dirty="0">
                <a:solidFill>
                  <a:srgbClr val="669900"/>
                </a:solidFill>
              </a:rPr>
              <a:t>Plant material (genetics)</a:t>
            </a:r>
          </a:p>
          <a:p>
            <a:pPr lvl="1"/>
            <a:r>
              <a:rPr lang="en-US" dirty="0" err="1">
                <a:solidFill>
                  <a:srgbClr val="669900"/>
                </a:solidFill>
              </a:rPr>
              <a:t>Silviculture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Initialisation functions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458200" cy="4724400"/>
          </a:xfrm>
        </p:spPr>
        <p:txBody>
          <a:bodyPr/>
          <a:lstStyle/>
          <a:p>
            <a:pPr lvl="1"/>
            <a:endParaRPr lang="en-US" sz="800" dirty="0">
              <a:solidFill>
                <a:srgbClr val="0066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 dirty="0" err="1"/>
              <a:t>hdom</a:t>
            </a:r>
            <a:r>
              <a:rPr lang="en-US" sz="2800" dirty="0"/>
              <a:t>=f(t, Si, rot, </a:t>
            </a:r>
            <a:r>
              <a:rPr lang="en-US" sz="2800" dirty="0" err="1"/>
              <a:t>Reg</a:t>
            </a:r>
            <a:r>
              <a:rPr lang="en-US" sz="2800" dirty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N=f(t, </a:t>
            </a:r>
            <a:r>
              <a:rPr lang="en-US" sz="2800" dirty="0" err="1"/>
              <a:t>Npl</a:t>
            </a:r>
            <a:r>
              <a:rPr lang="en-US" sz="2800" dirty="0"/>
              <a:t> or N</a:t>
            </a:r>
            <a:r>
              <a:rPr lang="en-US" sz="2800" baseline="-25000" dirty="0"/>
              <a:t>0</a:t>
            </a:r>
            <a:r>
              <a:rPr lang="en-US" sz="2800" dirty="0"/>
              <a:t>, Si, rot, </a:t>
            </a:r>
            <a:r>
              <a:rPr lang="en-US" sz="2800" dirty="0" err="1"/>
              <a:t>Reg</a:t>
            </a:r>
            <a:r>
              <a:rPr lang="en-US" sz="2800" dirty="0"/>
              <a:t>) 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G=f(t, Si, </a:t>
            </a:r>
            <a:r>
              <a:rPr lang="en-US" sz="2800" dirty="0" err="1"/>
              <a:t>Reg</a:t>
            </a:r>
            <a:r>
              <a:rPr lang="en-US" sz="2800" dirty="0"/>
              <a:t>, N, Fw</a:t>
            </a:r>
            <a:r>
              <a:rPr lang="en-US" sz="2800" baseline="-25000" dirty="0"/>
              <a:t>0</a:t>
            </a:r>
            <a:r>
              <a:rPr lang="en-US" sz="2800" dirty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 dirty="0" err="1"/>
              <a:t>V</a:t>
            </a:r>
            <a:r>
              <a:rPr lang="en-US" sz="2800" baseline="-25000" dirty="0" err="1"/>
              <a:t>ob</a:t>
            </a:r>
            <a:r>
              <a:rPr lang="en-US" sz="2800" dirty="0"/>
              <a:t>=f(t, Si, </a:t>
            </a:r>
            <a:r>
              <a:rPr lang="en-US" sz="2800" dirty="0" err="1"/>
              <a:t>Npl</a:t>
            </a:r>
            <a:r>
              <a:rPr lang="en-US" sz="2800" dirty="0"/>
              <a:t> or N</a:t>
            </a:r>
            <a:r>
              <a:rPr lang="en-US" sz="2800" baseline="-25000" dirty="0"/>
              <a:t>0</a:t>
            </a:r>
            <a:r>
              <a:rPr lang="en-US" sz="2800" dirty="0"/>
              <a:t>, Fw</a:t>
            </a:r>
            <a:r>
              <a:rPr lang="en-US" sz="2800" baseline="-25000" dirty="0"/>
              <a:t>0</a:t>
            </a:r>
            <a:r>
              <a:rPr lang="en-US" sz="2800" dirty="0"/>
              <a:t>, rot, </a:t>
            </a:r>
            <a:r>
              <a:rPr lang="en-US" sz="2800" dirty="0" err="1"/>
              <a:t>Reg</a:t>
            </a:r>
            <a:r>
              <a:rPr lang="en-US" sz="2800" dirty="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 dirty="0" err="1"/>
              <a:t>V</a:t>
            </a:r>
            <a:r>
              <a:rPr lang="en-US" sz="2800" baseline="-25000" dirty="0" err="1"/>
              <a:t>ib</a:t>
            </a:r>
            <a:r>
              <a:rPr lang="en-US" sz="2800" dirty="0"/>
              <a:t>=f(t, Si, </a:t>
            </a:r>
            <a:r>
              <a:rPr lang="en-US" sz="2800" dirty="0" err="1"/>
              <a:t>Npl</a:t>
            </a:r>
            <a:r>
              <a:rPr lang="en-US" sz="2800" dirty="0"/>
              <a:t> or N</a:t>
            </a:r>
            <a:r>
              <a:rPr lang="en-US" sz="2800" baseline="-25000" dirty="0"/>
              <a:t>0</a:t>
            </a:r>
            <a:r>
              <a:rPr lang="en-US" sz="2800" dirty="0"/>
              <a:t>, Fw</a:t>
            </a:r>
            <a:r>
              <a:rPr lang="en-US" sz="2800" baseline="-25000" dirty="0"/>
              <a:t>0</a:t>
            </a:r>
            <a:r>
              <a:rPr lang="en-US" sz="2800" dirty="0"/>
              <a:t>, rot, </a:t>
            </a:r>
            <a:r>
              <a:rPr lang="en-US" sz="2800" dirty="0" err="1"/>
              <a:t>Reg</a:t>
            </a:r>
            <a:r>
              <a:rPr lang="en-US" sz="2800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253802"/>
              </p:ext>
            </p:extLst>
          </p:nvPr>
        </p:nvGraphicFramePr>
        <p:xfrm>
          <a:off x="6662739" y="5302250"/>
          <a:ext cx="30495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Equation" r:id="rId3" imgW="1473120" imgH="457200" progId="Equation.3">
                  <p:embed/>
                </p:oleObj>
              </mc:Choice>
              <mc:Fallback>
                <p:oleObj name="Equation" r:id="rId3" imgW="147312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9" y="5302250"/>
                        <a:ext cx="304958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1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State variables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458200" cy="4724400"/>
          </a:xfrm>
        </p:spPr>
        <p:txBody>
          <a:bodyPr/>
          <a:lstStyle/>
          <a:p>
            <a:pPr lvl="1"/>
            <a:endParaRPr lang="en-US" sz="800">
              <a:solidFill>
                <a:srgbClr val="0066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/>
              <a:t>hdom</a:t>
            </a:r>
            <a:r>
              <a:rPr lang="en-US" sz="2800" baseline="-25000"/>
              <a:t>2</a:t>
            </a:r>
            <a:r>
              <a:rPr lang="en-US" sz="2800"/>
              <a:t>=f(t</a:t>
            </a:r>
            <a:r>
              <a:rPr lang="en-US" sz="2800" baseline="-25000"/>
              <a:t>1</a:t>
            </a:r>
            <a:r>
              <a:rPr lang="en-US" sz="2800"/>
              <a:t>, t</a:t>
            </a:r>
            <a:r>
              <a:rPr lang="en-US" sz="2800" baseline="-25000"/>
              <a:t>2</a:t>
            </a:r>
            <a:r>
              <a:rPr lang="en-US" sz="2800"/>
              <a:t>, hdom</a:t>
            </a:r>
            <a:r>
              <a:rPr lang="en-US" sz="2800" baseline="-25000"/>
              <a:t>1</a:t>
            </a:r>
            <a:r>
              <a:rPr lang="en-US" sz="2800"/>
              <a:t>, rot, Reg)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N</a:t>
            </a:r>
            <a:r>
              <a:rPr lang="en-US" sz="2800" baseline="-25000"/>
              <a:t>2</a:t>
            </a:r>
            <a:r>
              <a:rPr lang="en-US" sz="2800"/>
              <a:t>=f(t</a:t>
            </a:r>
            <a:r>
              <a:rPr lang="en-US" sz="2800" baseline="-25000"/>
              <a:t>1</a:t>
            </a:r>
            <a:r>
              <a:rPr lang="en-US" sz="2800"/>
              <a:t>, t</a:t>
            </a:r>
            <a:r>
              <a:rPr lang="en-US" sz="2800" baseline="-25000"/>
              <a:t>2</a:t>
            </a:r>
            <a:r>
              <a:rPr lang="en-US" sz="2800"/>
              <a:t>, N</a:t>
            </a:r>
            <a:r>
              <a:rPr lang="en-US" sz="2800" baseline="-25000"/>
              <a:t>1</a:t>
            </a:r>
            <a:r>
              <a:rPr lang="en-US" sz="2800"/>
              <a:t>, Si, rot, Reg)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G</a:t>
            </a:r>
            <a:r>
              <a:rPr lang="en-US" sz="2800" baseline="-25000"/>
              <a:t>2</a:t>
            </a:r>
            <a:r>
              <a:rPr lang="en-US" sz="2800"/>
              <a:t>=f(t</a:t>
            </a:r>
            <a:r>
              <a:rPr lang="en-US" sz="2800" baseline="-25000"/>
              <a:t>1</a:t>
            </a:r>
            <a:r>
              <a:rPr lang="en-US" sz="2800"/>
              <a:t>, t</a:t>
            </a:r>
            <a:r>
              <a:rPr lang="en-US" sz="2800" baseline="-25000"/>
              <a:t>2</a:t>
            </a:r>
            <a:r>
              <a:rPr lang="en-US" sz="2800"/>
              <a:t>, G</a:t>
            </a:r>
            <a:r>
              <a:rPr lang="en-US" sz="2800" baseline="-25000"/>
              <a:t>1</a:t>
            </a:r>
            <a:r>
              <a:rPr lang="en-US" sz="2800"/>
              <a:t>, N</a:t>
            </a:r>
            <a:r>
              <a:rPr lang="en-US" sz="2800" baseline="-25000"/>
              <a:t>1</a:t>
            </a:r>
            <a:r>
              <a:rPr lang="en-US" sz="2800"/>
              <a:t>, N</a:t>
            </a:r>
            <a:r>
              <a:rPr lang="en-US" sz="2800" baseline="-25000"/>
              <a:t>2</a:t>
            </a:r>
            <a:r>
              <a:rPr lang="en-US" sz="2800"/>
              <a:t>, Si, rot, Reg)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V</a:t>
            </a:r>
            <a:r>
              <a:rPr lang="en-US" sz="2800" baseline="-25000"/>
              <a:t>ob2</a:t>
            </a:r>
            <a:r>
              <a:rPr lang="en-US" sz="2800"/>
              <a:t>=f(t</a:t>
            </a:r>
            <a:r>
              <a:rPr lang="en-US" sz="2800" baseline="-25000"/>
              <a:t>1</a:t>
            </a:r>
            <a:r>
              <a:rPr lang="en-US" sz="2800"/>
              <a:t>, t</a:t>
            </a:r>
            <a:r>
              <a:rPr lang="en-US" sz="2800" baseline="-25000"/>
              <a:t>2</a:t>
            </a:r>
            <a:r>
              <a:rPr lang="en-US" sz="2800"/>
              <a:t>, V</a:t>
            </a:r>
            <a:r>
              <a:rPr lang="en-US" sz="2800" baseline="-25000"/>
              <a:t>ob1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V</a:t>
            </a:r>
            <a:r>
              <a:rPr lang="en-US" sz="2800" baseline="-25000"/>
              <a:t>ib2</a:t>
            </a:r>
            <a:r>
              <a:rPr lang="en-US" sz="2800"/>
              <a:t>=f(t</a:t>
            </a:r>
            <a:r>
              <a:rPr lang="en-US" sz="2800" baseline="-25000"/>
              <a:t>1</a:t>
            </a:r>
            <a:r>
              <a:rPr lang="en-US" sz="2800"/>
              <a:t>, t</a:t>
            </a:r>
            <a:r>
              <a:rPr lang="en-US" sz="2800" baseline="-25000"/>
              <a:t>2</a:t>
            </a:r>
            <a:r>
              <a:rPr lang="en-US" sz="2800"/>
              <a:t>, V</a:t>
            </a:r>
            <a:r>
              <a:rPr lang="en-US" sz="2800" baseline="-25000"/>
              <a:t>ib1</a:t>
            </a:r>
            <a:r>
              <a:rPr lang="en-US" sz="2800"/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Derived variables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458200" cy="4724400"/>
          </a:xfrm>
        </p:spPr>
        <p:txBody>
          <a:bodyPr/>
          <a:lstStyle/>
          <a:p>
            <a:pPr lvl="1"/>
            <a:endParaRPr lang="en-US" sz="800">
              <a:solidFill>
                <a:srgbClr val="0066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800"/>
              <a:t>V</a:t>
            </a:r>
            <a:r>
              <a:rPr lang="en-US" sz="2800" baseline="-25000"/>
              <a:t>obdi</a:t>
            </a:r>
            <a:r>
              <a:rPr lang="en-US" sz="2800"/>
              <a:t>=f(V</a:t>
            </a:r>
            <a:r>
              <a:rPr lang="en-US" sz="2800" baseline="-25000"/>
              <a:t>ob</a:t>
            </a:r>
            <a:r>
              <a:rPr lang="en-US" sz="2800"/>
              <a:t>, di, d</a:t>
            </a:r>
            <a:r>
              <a:rPr lang="en-US" sz="2800" baseline="-25000"/>
              <a:t>m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V</a:t>
            </a:r>
            <a:r>
              <a:rPr lang="en-US" sz="2800" baseline="-25000"/>
              <a:t>ibdi</a:t>
            </a:r>
            <a:r>
              <a:rPr lang="en-US" sz="2800"/>
              <a:t>=f(V</a:t>
            </a:r>
            <a:r>
              <a:rPr lang="en-US" sz="2800" baseline="-25000"/>
              <a:t>ib</a:t>
            </a:r>
            <a:r>
              <a:rPr lang="en-US" sz="2800"/>
              <a:t>, di, d</a:t>
            </a:r>
            <a:r>
              <a:rPr lang="en-US" sz="2800" baseline="-25000"/>
              <a:t>m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mai</a:t>
            </a:r>
            <a:r>
              <a:rPr lang="en-US" sz="2800" baseline="-25000"/>
              <a:t>v </a:t>
            </a:r>
            <a:r>
              <a:rPr lang="en-US" sz="2800"/>
              <a:t>(ob and ib)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cai</a:t>
            </a:r>
            <a:r>
              <a:rPr lang="en-US" sz="2800" baseline="-25000"/>
              <a:t>v </a:t>
            </a:r>
            <a:r>
              <a:rPr lang="en-US" sz="2800"/>
              <a:t>(ob and ib)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W</a:t>
            </a:r>
            <a:r>
              <a:rPr lang="en-US" sz="2800" baseline="-25000"/>
              <a:t>t</a:t>
            </a:r>
            <a:r>
              <a:rPr lang="en-US" sz="2800"/>
              <a:t>=f(t, Si, G, N, hdom)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Derived variables (cont.)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458200" cy="4724400"/>
          </a:xfrm>
        </p:spPr>
        <p:txBody>
          <a:bodyPr/>
          <a:lstStyle/>
          <a:p>
            <a:pPr lvl="1">
              <a:lnSpc>
                <a:spcPct val="130000"/>
              </a:lnSpc>
            </a:pPr>
            <a:endParaRPr lang="en-US" sz="900"/>
          </a:p>
          <a:p>
            <a:pPr lvl="1">
              <a:lnSpc>
                <a:spcPct val="130000"/>
              </a:lnSpc>
            </a:pPr>
            <a:r>
              <a:rPr lang="en-US" sz="2800"/>
              <a:t>W</a:t>
            </a:r>
            <a:r>
              <a:rPr lang="en-US" sz="2800" baseline="-25000"/>
              <a:t>stem</a:t>
            </a:r>
            <a:r>
              <a:rPr lang="en-US" sz="2800"/>
              <a:t>=f(t, Si, G, N, hdom, W</a:t>
            </a:r>
            <a:r>
              <a:rPr lang="en-US" sz="2800" baseline="-25000"/>
              <a:t>t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W</a:t>
            </a:r>
            <a:r>
              <a:rPr lang="en-US" sz="2800" baseline="-25000"/>
              <a:t>crowm</a:t>
            </a:r>
            <a:r>
              <a:rPr lang="en-US" sz="2800"/>
              <a:t>=f(W</a:t>
            </a:r>
            <a:r>
              <a:rPr lang="en-US" sz="2800" baseline="-25000"/>
              <a:t>t</a:t>
            </a:r>
            <a:r>
              <a:rPr lang="en-US" sz="2800"/>
              <a:t>, W</a:t>
            </a:r>
            <a:r>
              <a:rPr lang="en-US" sz="2800" baseline="-25000"/>
              <a:t>stem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W</a:t>
            </a:r>
            <a:r>
              <a:rPr lang="en-US" sz="2800" baseline="-25000"/>
              <a:t>bark</a:t>
            </a:r>
            <a:r>
              <a:rPr lang="en-US" sz="2800"/>
              <a:t>=f(t, W</a:t>
            </a:r>
            <a:r>
              <a:rPr lang="en-US" sz="2800" baseline="-25000"/>
              <a:t>stem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W</a:t>
            </a:r>
            <a:r>
              <a:rPr lang="en-US" sz="2800" baseline="-25000"/>
              <a:t>wood</a:t>
            </a:r>
            <a:r>
              <a:rPr lang="en-US" sz="2800"/>
              <a:t>=f(W</a:t>
            </a:r>
            <a:r>
              <a:rPr lang="en-US" sz="2800" baseline="-25000"/>
              <a:t>t</a:t>
            </a:r>
            <a:r>
              <a:rPr lang="en-US" sz="2800"/>
              <a:t>, W</a:t>
            </a:r>
            <a:r>
              <a:rPr lang="en-US" sz="2800" baseline="-25000"/>
              <a:t>bark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W</a:t>
            </a:r>
            <a:r>
              <a:rPr lang="en-US" sz="2800" baseline="-25000"/>
              <a:t>branch</a:t>
            </a:r>
            <a:r>
              <a:rPr lang="en-US" sz="2800"/>
              <a:t>=f(t, W</a:t>
            </a:r>
            <a:r>
              <a:rPr lang="en-US" sz="2800" baseline="-25000"/>
              <a:t>stem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r>
              <a:rPr lang="en-US" sz="2800"/>
              <a:t>W</a:t>
            </a:r>
            <a:r>
              <a:rPr lang="en-US" sz="2800" baseline="-25000"/>
              <a:t>leaf</a:t>
            </a:r>
            <a:r>
              <a:rPr lang="en-US" sz="2800"/>
              <a:t>=f(W</a:t>
            </a:r>
            <a:r>
              <a:rPr lang="en-US" sz="2800" baseline="-25000"/>
              <a:t>t</a:t>
            </a:r>
            <a:r>
              <a:rPr lang="en-US" sz="2800"/>
              <a:t>, W</a:t>
            </a:r>
            <a:r>
              <a:rPr lang="en-US" sz="2800" baseline="-25000"/>
              <a:t>bark</a:t>
            </a:r>
            <a:r>
              <a:rPr lang="en-US" sz="2800"/>
              <a:t>)</a:t>
            </a:r>
          </a:p>
          <a:p>
            <a:pPr lvl="1">
              <a:lnSpc>
                <a:spcPct val="13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Derived variables (cont.)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458200" cy="4724400"/>
          </a:xfrm>
        </p:spPr>
        <p:txBody>
          <a:bodyPr/>
          <a:lstStyle/>
          <a:p>
            <a:pPr lvl="1">
              <a:lnSpc>
                <a:spcPct val="130000"/>
              </a:lnSpc>
            </a:pPr>
            <a:endParaRPr lang="en-US" sz="900" dirty="0"/>
          </a:p>
          <a:p>
            <a:pPr lvl="1">
              <a:lnSpc>
                <a:spcPct val="130000"/>
              </a:lnSpc>
            </a:pPr>
            <a:r>
              <a:rPr lang="en-US" sz="2800" dirty="0"/>
              <a:t>Carbon=f(</a:t>
            </a:r>
            <a:r>
              <a:rPr lang="en-US" sz="2800" dirty="0" err="1"/>
              <a:t>W</a:t>
            </a:r>
            <a:r>
              <a:rPr lang="en-US" sz="2800" baseline="-25000" dirty="0" err="1"/>
              <a:t>wood</a:t>
            </a:r>
            <a:r>
              <a:rPr lang="en-US" sz="2800" dirty="0"/>
              <a:t>, </a:t>
            </a:r>
            <a:r>
              <a:rPr lang="en-US" sz="2800" dirty="0" err="1"/>
              <a:t>W</a:t>
            </a:r>
            <a:r>
              <a:rPr lang="en-US" sz="2800" baseline="-25000" dirty="0" err="1"/>
              <a:t>bark</a:t>
            </a:r>
            <a:r>
              <a:rPr lang="en-US" sz="2800" dirty="0"/>
              <a:t>, </a:t>
            </a:r>
            <a:r>
              <a:rPr lang="en-US" sz="2800" dirty="0" err="1"/>
              <a:t>W</a:t>
            </a:r>
            <a:r>
              <a:rPr lang="en-US" sz="2800" baseline="-25000" dirty="0" err="1"/>
              <a:t>leaf</a:t>
            </a:r>
            <a:r>
              <a:rPr lang="en-US" sz="2800" dirty="0"/>
              <a:t>, </a:t>
            </a:r>
            <a:r>
              <a:rPr lang="en-US" sz="2800" dirty="0" err="1"/>
              <a:t>W</a:t>
            </a:r>
            <a:r>
              <a:rPr lang="en-US" sz="2800" baseline="-25000" dirty="0" err="1"/>
              <a:t>branch</a:t>
            </a:r>
            <a:r>
              <a:rPr lang="en-US" sz="2800" dirty="0"/>
              <a:t> and chemical composition of each one of them)</a:t>
            </a:r>
          </a:p>
          <a:p>
            <a:pPr lvl="1">
              <a:lnSpc>
                <a:spcPct val="130000"/>
              </a:lnSpc>
            </a:pPr>
            <a:r>
              <a:rPr lang="en-US" sz="2800" dirty="0"/>
              <a:t>Nutrients= f(</a:t>
            </a:r>
            <a:r>
              <a:rPr lang="en-US" sz="2800" dirty="0" err="1"/>
              <a:t>W</a:t>
            </a:r>
            <a:r>
              <a:rPr lang="en-US" sz="2800" baseline="-25000" dirty="0" err="1"/>
              <a:t>wood</a:t>
            </a:r>
            <a:r>
              <a:rPr lang="en-US" sz="2800" dirty="0"/>
              <a:t>, </a:t>
            </a:r>
            <a:r>
              <a:rPr lang="en-US" sz="2800" dirty="0" err="1"/>
              <a:t>W</a:t>
            </a:r>
            <a:r>
              <a:rPr lang="en-US" sz="2800" baseline="-25000" dirty="0" err="1"/>
              <a:t>bark</a:t>
            </a:r>
            <a:r>
              <a:rPr lang="en-US" sz="2800" dirty="0"/>
              <a:t>, </a:t>
            </a:r>
            <a:r>
              <a:rPr lang="en-US" sz="2800" dirty="0" err="1"/>
              <a:t>W</a:t>
            </a:r>
            <a:r>
              <a:rPr lang="en-US" sz="2800" baseline="-25000" dirty="0" err="1"/>
              <a:t>leaf</a:t>
            </a:r>
            <a:r>
              <a:rPr lang="en-US" sz="2800" dirty="0"/>
              <a:t>, </a:t>
            </a:r>
            <a:r>
              <a:rPr lang="en-US" sz="2800" dirty="0" err="1"/>
              <a:t>W</a:t>
            </a:r>
            <a:r>
              <a:rPr lang="en-US" sz="2800" baseline="-25000" dirty="0" err="1"/>
              <a:t>branch</a:t>
            </a:r>
            <a:r>
              <a:rPr lang="en-US" sz="2800" dirty="0"/>
              <a:t> and nutrients content of each component)</a:t>
            </a:r>
          </a:p>
          <a:p>
            <a:pPr lvl="1">
              <a:lnSpc>
                <a:spcPct val="130000"/>
              </a:lnSpc>
              <a:buFont typeface="Marlett" pitchFamily="2" charset="2"/>
              <a:buNone/>
            </a:pPr>
            <a:r>
              <a:rPr lang="en-US" sz="2800" dirty="0"/>
              <a:t>	</a:t>
            </a:r>
            <a:r>
              <a:rPr lang="en-US" dirty="0"/>
              <a:t>A mean chemical composition is assumed for all ages and sites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2" name="Rectangle 44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295400"/>
            <a:ext cx="3200400" cy="1676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/>
              <a:t> </a:t>
            </a:r>
          </a:p>
        </p:txBody>
      </p:sp>
      <p:sp>
        <p:nvSpPr>
          <p:cNvPr id="140331" name="Rectangle 43"/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3124200"/>
            <a:ext cx="8534400" cy="3352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/>
              <a:t>   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382000" cy="685800"/>
          </a:xfrm>
          <a:ln/>
        </p:spPr>
        <p:txBody>
          <a:bodyPr/>
          <a:lstStyle/>
          <a:p>
            <a:r>
              <a:rPr lang="en-US"/>
              <a:t>MODEL STRUCTURE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995488" y="1295401"/>
            <a:ext cx="2479846" cy="431529"/>
          </a:xfrm>
          <a:prstGeom prst="rect">
            <a:avLst/>
          </a:prstGeom>
          <a:solidFill>
            <a:srgbClr val="FFCC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baseline="0"/>
              <a:t>Control variables</a:t>
            </a:r>
            <a:endParaRPr lang="en-GB" sz="2000" baseline="0">
              <a:solidFill>
                <a:srgbClr val="99CC00"/>
              </a:solidFill>
            </a:endParaRPr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4648200" y="1600200"/>
            <a:ext cx="685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057401" y="5410200"/>
            <a:ext cx="1647887" cy="770084"/>
          </a:xfrm>
          <a:prstGeom prst="rect">
            <a:avLst/>
          </a:prstGeom>
          <a:solidFill>
            <a:srgbClr val="FFCC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baseline="0"/>
              <a:t>Prediction </a:t>
            </a:r>
          </a:p>
          <a:p>
            <a:pPr defTabSz="762000"/>
            <a:r>
              <a:rPr lang="en-GB" sz="2200" baseline="0"/>
              <a:t>equations</a:t>
            </a:r>
            <a:endParaRPr lang="en-GB" sz="2000" baseline="0">
              <a:solidFill>
                <a:srgbClr val="99CC00"/>
              </a:solidFill>
            </a:endParaRP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7239000" y="3352800"/>
            <a:ext cx="2151230" cy="1108638"/>
          </a:xfrm>
          <a:prstGeom prst="rect">
            <a:avLst/>
          </a:prstGeom>
          <a:solidFill>
            <a:srgbClr val="FFCC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baseline="0"/>
              <a:t>Initial values </a:t>
            </a:r>
          </a:p>
          <a:p>
            <a:pPr defTabSz="762000"/>
            <a:r>
              <a:rPr lang="en-GB" sz="2200" baseline="0"/>
              <a:t>for the state </a:t>
            </a:r>
          </a:p>
          <a:p>
            <a:pPr defTabSz="762000"/>
            <a:r>
              <a:rPr lang="en-GB" sz="2200" baseline="0"/>
              <a:t>variables at t</a:t>
            </a:r>
            <a:r>
              <a:rPr lang="en-GB" sz="2200"/>
              <a:t>i</a:t>
            </a:r>
            <a:endParaRPr lang="en-GB" sz="2000" baseline="0">
              <a:solidFill>
                <a:srgbClr val="99CC00"/>
              </a:solidFill>
            </a:endParaRP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5410200" y="1676400"/>
            <a:ext cx="2029402" cy="770084"/>
          </a:xfrm>
          <a:prstGeom prst="rect">
            <a:avLst/>
          </a:prstGeom>
          <a:solidFill>
            <a:srgbClr val="FFCC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baseline="0"/>
              <a:t>Initialization </a:t>
            </a:r>
          </a:p>
          <a:p>
            <a:pPr defTabSz="762000"/>
            <a:r>
              <a:rPr lang="en-GB" sz="2200" baseline="0"/>
              <a:t>functions</a:t>
            </a:r>
            <a:endParaRPr lang="en-GB" sz="2000" baseline="0">
              <a:solidFill>
                <a:srgbClr val="99CC00"/>
              </a:solidFill>
            </a:endParaRPr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7315200" y="2590800"/>
            <a:ext cx="685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299" name="Group 11"/>
          <p:cNvGrpSpPr>
            <a:grpSpLocks/>
          </p:cNvGrpSpPr>
          <p:nvPr/>
        </p:nvGrpSpPr>
        <p:grpSpPr bwMode="auto">
          <a:xfrm>
            <a:off x="8645528" y="1295400"/>
            <a:ext cx="1503363" cy="1905000"/>
            <a:chOff x="4486" y="816"/>
            <a:chExt cx="947" cy="1200"/>
          </a:xfrm>
        </p:grpSpPr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>
              <a:off x="4486" y="816"/>
              <a:ext cx="947" cy="698"/>
            </a:xfrm>
            <a:prstGeom prst="rect">
              <a:avLst/>
            </a:prstGeom>
            <a:solidFill>
              <a:srgbClr val="FFCC99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baseline="0"/>
                <a:t>Forest </a:t>
              </a:r>
            </a:p>
            <a:p>
              <a:pPr defTabSz="762000"/>
              <a:r>
                <a:rPr lang="en-GB" sz="2200" baseline="0"/>
                <a:t>Inventory</a:t>
              </a:r>
            </a:p>
            <a:p>
              <a:pPr defTabSz="762000"/>
              <a:r>
                <a:rPr lang="en-GB" sz="2200" baseline="0"/>
                <a:t>data</a:t>
              </a:r>
              <a:endParaRPr lang="en-GB" sz="2000" baseline="0">
                <a:solidFill>
                  <a:srgbClr val="99CC00"/>
                </a:solidFill>
              </a:endParaRPr>
            </a:p>
          </p:txBody>
        </p:sp>
        <p:sp>
          <p:nvSpPr>
            <p:cNvPr id="140301" name="Line 13"/>
            <p:cNvSpPr>
              <a:spLocks noChangeShapeType="1"/>
            </p:cNvSpPr>
            <p:nvPr/>
          </p:nvSpPr>
          <p:spPr bwMode="auto">
            <a:xfrm flipH="1">
              <a:off x="4656" y="1632"/>
              <a:ext cx="192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02" name="Line 14"/>
          <p:cNvSpPr>
            <a:spLocks noChangeShapeType="1"/>
          </p:cNvSpPr>
          <p:nvPr/>
        </p:nvSpPr>
        <p:spPr bwMode="auto">
          <a:xfrm>
            <a:off x="4495800" y="1905000"/>
            <a:ext cx="838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 flipH="1">
            <a:off x="2057400" y="1905000"/>
            <a:ext cx="0" cy="3429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5054601" y="3505200"/>
            <a:ext cx="1667123" cy="770084"/>
          </a:xfrm>
          <a:prstGeom prst="rect">
            <a:avLst/>
          </a:prstGeom>
          <a:solidFill>
            <a:srgbClr val="FFCC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baseline="0"/>
              <a:t>Projection </a:t>
            </a:r>
          </a:p>
          <a:p>
            <a:pPr defTabSz="762000"/>
            <a:r>
              <a:rPr lang="en-GB" sz="2200" baseline="0"/>
              <a:t>equations</a:t>
            </a:r>
            <a:endParaRPr lang="en-GB" sz="2000" baseline="0">
              <a:solidFill>
                <a:srgbClr val="99CC00"/>
              </a:solidFill>
            </a:endParaRPr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 flipH="1">
            <a:off x="6858000" y="3733800"/>
            <a:ext cx="304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06" name="Group 18"/>
          <p:cNvGrpSpPr>
            <a:grpSpLocks/>
          </p:cNvGrpSpPr>
          <p:nvPr/>
        </p:nvGrpSpPr>
        <p:grpSpPr bwMode="auto">
          <a:xfrm>
            <a:off x="4648202" y="4419600"/>
            <a:ext cx="2341563" cy="1793875"/>
            <a:chOff x="1968" y="2784"/>
            <a:chExt cx="1475" cy="1130"/>
          </a:xfrm>
        </p:grpSpPr>
        <p:sp>
          <p:nvSpPr>
            <p:cNvPr id="140307" name="Rectangle 19"/>
            <p:cNvSpPr>
              <a:spLocks noChangeArrowheads="1"/>
            </p:cNvSpPr>
            <p:nvPr/>
          </p:nvSpPr>
          <p:spPr bwMode="auto">
            <a:xfrm>
              <a:off x="1968" y="3216"/>
              <a:ext cx="1475" cy="698"/>
            </a:xfrm>
            <a:prstGeom prst="rect">
              <a:avLst/>
            </a:prstGeom>
            <a:solidFill>
              <a:srgbClr val="FFCC99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baseline="0"/>
                <a:t>Values of </a:t>
              </a:r>
            </a:p>
            <a:p>
              <a:pPr defTabSz="762000"/>
              <a:r>
                <a:rPr lang="en-GB" sz="2200" baseline="0"/>
                <a:t>the state</a:t>
              </a:r>
            </a:p>
            <a:p>
              <a:pPr defTabSz="762000"/>
              <a:r>
                <a:rPr lang="en-GB" sz="2200" baseline="0"/>
                <a:t>variables at t</a:t>
              </a:r>
              <a:r>
                <a:rPr lang="en-GB" sz="2200"/>
                <a:t>i+1</a:t>
              </a:r>
              <a:endParaRPr lang="en-GB" sz="2000" baseline="0">
                <a:solidFill>
                  <a:srgbClr val="99CC00"/>
                </a:solidFill>
              </a:endParaRPr>
            </a:p>
          </p:txBody>
        </p:sp>
        <p:sp>
          <p:nvSpPr>
            <p:cNvPr id="140308" name="Line 20"/>
            <p:cNvSpPr>
              <a:spLocks noChangeShapeType="1"/>
            </p:cNvSpPr>
            <p:nvPr/>
          </p:nvSpPr>
          <p:spPr bwMode="auto">
            <a:xfrm>
              <a:off x="2592" y="2784"/>
              <a:ext cx="0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309" name="Group 21"/>
          <p:cNvGrpSpPr>
            <a:grpSpLocks/>
          </p:cNvGrpSpPr>
          <p:nvPr/>
        </p:nvGrpSpPr>
        <p:grpSpPr bwMode="auto">
          <a:xfrm>
            <a:off x="2209801" y="3429000"/>
            <a:ext cx="2341563" cy="1828800"/>
            <a:chOff x="432" y="2160"/>
            <a:chExt cx="1475" cy="1152"/>
          </a:xfrm>
        </p:grpSpPr>
        <p:sp>
          <p:nvSpPr>
            <p:cNvPr id="140310" name="Rectangle 22"/>
            <p:cNvSpPr>
              <a:spLocks noChangeArrowheads="1"/>
            </p:cNvSpPr>
            <p:nvPr/>
          </p:nvSpPr>
          <p:spPr bwMode="auto">
            <a:xfrm>
              <a:off x="432" y="2160"/>
              <a:ext cx="1475" cy="698"/>
            </a:xfrm>
            <a:prstGeom prst="rect">
              <a:avLst/>
            </a:prstGeom>
            <a:solidFill>
              <a:srgbClr val="FFCC99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baseline="0"/>
                <a:t>Values of </a:t>
              </a:r>
            </a:p>
            <a:p>
              <a:pPr defTabSz="762000"/>
              <a:r>
                <a:rPr lang="en-GB" sz="2200" baseline="0"/>
                <a:t>the derived</a:t>
              </a:r>
            </a:p>
            <a:p>
              <a:pPr defTabSz="762000"/>
              <a:r>
                <a:rPr lang="en-GB" sz="2200" baseline="0"/>
                <a:t>variables at t</a:t>
              </a:r>
              <a:r>
                <a:rPr lang="en-GB" sz="2200"/>
                <a:t>i+1</a:t>
              </a:r>
              <a:endParaRPr lang="en-GB" sz="2000" baseline="0">
                <a:solidFill>
                  <a:srgbClr val="99CC00"/>
                </a:solidFill>
              </a:endParaRPr>
            </a:p>
          </p:txBody>
        </p:sp>
        <p:sp>
          <p:nvSpPr>
            <p:cNvPr id="140311" name="Line 23"/>
            <p:cNvSpPr>
              <a:spLocks noChangeShapeType="1"/>
            </p:cNvSpPr>
            <p:nvPr/>
          </p:nvSpPr>
          <p:spPr bwMode="auto">
            <a:xfrm flipV="1">
              <a:off x="912" y="2976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12" name="Line 24"/>
          <p:cNvSpPr>
            <a:spLocks noChangeShapeType="1"/>
          </p:cNvSpPr>
          <p:nvPr/>
        </p:nvSpPr>
        <p:spPr bwMode="auto">
          <a:xfrm flipH="1" flipV="1">
            <a:off x="3810000" y="57150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7391401" y="5043488"/>
            <a:ext cx="737381" cy="369974"/>
          </a:xfrm>
          <a:prstGeom prst="rect">
            <a:avLst/>
          </a:prstGeom>
          <a:solidFill>
            <a:srgbClr val="FFCC99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800" baseline="0"/>
              <a:t>i=i+1</a:t>
            </a:r>
            <a:endParaRPr lang="en-GB" sz="1800" baseline="0">
              <a:solidFill>
                <a:srgbClr val="99CC00"/>
              </a:solidFill>
            </a:endParaRPr>
          </a:p>
        </p:txBody>
      </p:sp>
      <p:grpSp>
        <p:nvGrpSpPr>
          <p:cNvPr id="140314" name="Group 26"/>
          <p:cNvGrpSpPr>
            <a:grpSpLocks/>
          </p:cNvGrpSpPr>
          <p:nvPr/>
        </p:nvGrpSpPr>
        <p:grpSpPr bwMode="auto">
          <a:xfrm>
            <a:off x="8305800" y="5791200"/>
            <a:ext cx="609600" cy="457200"/>
            <a:chOff x="4272" y="3648"/>
            <a:chExt cx="384" cy="288"/>
          </a:xfrm>
        </p:grpSpPr>
        <p:sp>
          <p:nvSpPr>
            <p:cNvPr id="140315" name="Line 27"/>
            <p:cNvSpPr>
              <a:spLocks noChangeShapeType="1"/>
            </p:cNvSpPr>
            <p:nvPr/>
          </p:nvSpPr>
          <p:spPr bwMode="auto">
            <a:xfrm>
              <a:off x="4320" y="3888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6" name="Text Box 28"/>
            <p:cNvSpPr txBox="1">
              <a:spLocks noChangeArrowheads="1"/>
            </p:cNvSpPr>
            <p:nvPr/>
          </p:nvSpPr>
          <p:spPr bwMode="auto">
            <a:xfrm>
              <a:off x="4272" y="364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baseline="0">
                  <a:latin typeface="Comic Sans MS" pitchFamily="66" charset="0"/>
                </a:rPr>
                <a:t>S</a:t>
              </a:r>
            </a:p>
          </p:txBody>
        </p:sp>
      </p:grpSp>
      <p:grpSp>
        <p:nvGrpSpPr>
          <p:cNvPr id="140317" name="Group 29"/>
          <p:cNvGrpSpPr>
            <a:grpSpLocks/>
          </p:cNvGrpSpPr>
          <p:nvPr/>
        </p:nvGrpSpPr>
        <p:grpSpPr bwMode="auto">
          <a:xfrm>
            <a:off x="7010400" y="5837238"/>
            <a:ext cx="1335088" cy="609600"/>
            <a:chOff x="3456" y="3677"/>
            <a:chExt cx="841" cy="384"/>
          </a:xfrm>
        </p:grpSpPr>
        <p:sp>
          <p:nvSpPr>
            <p:cNvPr id="140318" name="AutoShape 30"/>
            <p:cNvSpPr>
              <a:spLocks noChangeArrowheads="1"/>
            </p:cNvSpPr>
            <p:nvPr/>
          </p:nvSpPr>
          <p:spPr bwMode="auto">
            <a:xfrm>
              <a:off x="3648" y="3677"/>
              <a:ext cx="632" cy="384"/>
            </a:xfrm>
            <a:prstGeom prst="flowChartDecision">
              <a:avLst/>
            </a:prstGeom>
            <a:solidFill>
              <a:srgbClr val="FFCC99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9" name="Text Box 31"/>
            <p:cNvSpPr txBox="1">
              <a:spLocks noChangeArrowheads="1"/>
            </p:cNvSpPr>
            <p:nvPr/>
          </p:nvSpPr>
          <p:spPr bwMode="auto">
            <a:xfrm>
              <a:off x="3744" y="3744"/>
              <a:ext cx="55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0" baseline="0">
                  <a:latin typeface="Comic Sans MS" pitchFamily="66" charset="0"/>
                </a:rPr>
                <a:t>end?</a:t>
              </a:r>
            </a:p>
          </p:txBody>
        </p:sp>
        <p:sp>
          <p:nvSpPr>
            <p:cNvPr id="140320" name="Line 32"/>
            <p:cNvSpPr>
              <a:spLocks noChangeShapeType="1"/>
            </p:cNvSpPr>
            <p:nvPr/>
          </p:nvSpPr>
          <p:spPr bwMode="auto">
            <a:xfrm>
              <a:off x="3456" y="3888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321" name="Group 33"/>
          <p:cNvGrpSpPr>
            <a:grpSpLocks/>
          </p:cNvGrpSpPr>
          <p:nvPr/>
        </p:nvGrpSpPr>
        <p:grpSpPr bwMode="auto">
          <a:xfrm>
            <a:off x="7391400" y="5486400"/>
            <a:ext cx="457200" cy="457200"/>
            <a:chOff x="3696" y="3456"/>
            <a:chExt cx="288" cy="288"/>
          </a:xfrm>
        </p:grpSpPr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 flipV="1">
              <a:off x="3984" y="3456"/>
              <a:ext cx="0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3" name="Text Box 35"/>
            <p:cNvSpPr txBox="1">
              <a:spLocks noChangeArrowheads="1"/>
            </p:cNvSpPr>
            <p:nvPr/>
          </p:nvSpPr>
          <p:spPr bwMode="auto">
            <a:xfrm>
              <a:off x="3696" y="345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aseline="0">
                  <a:latin typeface="Comic Sans MS" pitchFamily="66" charset="0"/>
                </a:rPr>
                <a:t>N</a:t>
              </a:r>
            </a:p>
          </p:txBody>
        </p:sp>
      </p:grpSp>
      <p:sp>
        <p:nvSpPr>
          <p:cNvPr id="140324" name="Line 36"/>
          <p:cNvSpPr>
            <a:spLocks noChangeShapeType="1"/>
          </p:cNvSpPr>
          <p:nvPr/>
        </p:nvSpPr>
        <p:spPr bwMode="auto">
          <a:xfrm flipV="1">
            <a:off x="7848600" y="4495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25" name="Group 37"/>
          <p:cNvGrpSpPr>
            <a:grpSpLocks/>
          </p:cNvGrpSpPr>
          <p:nvPr/>
        </p:nvGrpSpPr>
        <p:grpSpPr bwMode="auto">
          <a:xfrm>
            <a:off x="8915400" y="5943600"/>
            <a:ext cx="1066800" cy="457200"/>
            <a:chOff x="4656" y="3744"/>
            <a:chExt cx="672" cy="288"/>
          </a:xfrm>
        </p:grpSpPr>
        <p:sp>
          <p:nvSpPr>
            <p:cNvPr id="140326" name="AutoShape 38"/>
            <p:cNvSpPr>
              <a:spLocks noChangeArrowheads="1"/>
            </p:cNvSpPr>
            <p:nvPr/>
          </p:nvSpPr>
          <p:spPr bwMode="auto">
            <a:xfrm>
              <a:off x="4656" y="3744"/>
              <a:ext cx="672" cy="240"/>
            </a:xfrm>
            <a:prstGeom prst="flowChartTerminator">
              <a:avLst/>
            </a:prstGeom>
            <a:solidFill>
              <a:srgbClr val="FFCC99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7" name="Text Box 39"/>
            <p:cNvSpPr txBox="1">
              <a:spLocks noChangeArrowheads="1"/>
            </p:cNvSpPr>
            <p:nvPr/>
          </p:nvSpPr>
          <p:spPr bwMode="auto">
            <a:xfrm>
              <a:off x="4752" y="374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0" baseline="0">
                  <a:latin typeface="Comic Sans MS" pitchFamily="66" charset="0"/>
                </a:rPr>
                <a:t>FIM</a:t>
              </a:r>
            </a:p>
          </p:txBody>
        </p:sp>
      </p:grpSp>
      <p:grpSp>
        <p:nvGrpSpPr>
          <p:cNvPr id="140328" name="Group 40"/>
          <p:cNvGrpSpPr>
            <a:grpSpLocks/>
          </p:cNvGrpSpPr>
          <p:nvPr/>
        </p:nvGrpSpPr>
        <p:grpSpPr bwMode="auto">
          <a:xfrm>
            <a:off x="8915400" y="5943600"/>
            <a:ext cx="1066800" cy="400050"/>
            <a:chOff x="4656" y="3744"/>
            <a:chExt cx="672" cy="252"/>
          </a:xfrm>
        </p:grpSpPr>
        <p:sp>
          <p:nvSpPr>
            <p:cNvPr id="140329" name="AutoShape 41"/>
            <p:cNvSpPr>
              <a:spLocks noChangeArrowheads="1"/>
            </p:cNvSpPr>
            <p:nvPr/>
          </p:nvSpPr>
          <p:spPr bwMode="auto">
            <a:xfrm>
              <a:off x="4656" y="3744"/>
              <a:ext cx="672" cy="240"/>
            </a:xfrm>
            <a:prstGeom prst="flowChartTerminator">
              <a:avLst/>
            </a:prstGeom>
            <a:solidFill>
              <a:srgbClr val="FFCC99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30" name="Text Box 42"/>
            <p:cNvSpPr txBox="1">
              <a:spLocks noChangeArrowheads="1"/>
            </p:cNvSpPr>
            <p:nvPr/>
          </p:nvSpPr>
          <p:spPr bwMode="auto">
            <a:xfrm>
              <a:off x="4752" y="3744"/>
              <a:ext cx="5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 baseline="0" dirty="0">
                  <a:latin typeface="Comic Sans MS" pitchFamily="66" charset="0"/>
                </a:rPr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0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4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2" grpId="0" build="p" autoUpdateAnimBg="0"/>
      <p:bldP spid="140331" grpId="0" build="p" autoUpdateAnimBg="0"/>
      <p:bldP spid="140293" grpId="0" animBg="1" autoUpdateAnimBg="0"/>
      <p:bldP spid="140294" grpId="0" animBg="1"/>
      <p:bldP spid="140295" grpId="0" animBg="1" autoUpdateAnimBg="0"/>
      <p:bldP spid="140296" grpId="0" animBg="1" autoUpdateAnimBg="0"/>
      <p:bldP spid="140297" grpId="0" animBg="1" autoUpdateAnimBg="0"/>
      <p:bldP spid="140298" grpId="0" animBg="1"/>
      <p:bldP spid="140302" grpId="0" animBg="1"/>
      <p:bldP spid="140303" grpId="0" animBg="1"/>
      <p:bldP spid="140304" grpId="0" animBg="1" autoUpdateAnimBg="0"/>
      <p:bldP spid="140305" grpId="0" animBg="1"/>
      <p:bldP spid="140312" grpId="0" animBg="1"/>
      <p:bldP spid="140313" grpId="0" animBg="1" autoUpdateAnimBg="0"/>
      <p:bldP spid="1403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06400"/>
            <a:ext cx="8382000" cy="1041400"/>
          </a:xfrm>
          <a:ln cap="flat"/>
        </p:spPr>
        <p:txBody>
          <a:bodyPr/>
          <a:lstStyle/>
          <a:p>
            <a:r>
              <a:rPr lang="en-GB"/>
              <a:t>MODEL FORMS (1)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458200" cy="4724400"/>
          </a:xfrm>
          <a:ln/>
        </p:spPr>
        <p:txBody>
          <a:bodyPr/>
          <a:lstStyle/>
          <a:p>
            <a:r>
              <a:rPr lang="en-GB"/>
              <a:t>Dominant height growth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  <a:p>
            <a:r>
              <a:rPr lang="en-GB"/>
              <a:t>Site index estimation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graphicFrame>
        <p:nvGraphicFramePr>
          <p:cNvPr id="43012" name="Object 4"/>
          <p:cNvGraphicFramePr>
            <a:graphicFrameLocks/>
          </p:cNvGraphicFramePr>
          <p:nvPr/>
        </p:nvGraphicFramePr>
        <p:xfrm>
          <a:off x="4049714" y="1752601"/>
          <a:ext cx="4060825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quation" r:id="rId3" imgW="1600200" imgH="736560" progId="Equation.3">
                  <p:embed/>
                </p:oleObj>
              </mc:Choice>
              <mc:Fallback>
                <p:oleObj name="Equation" r:id="rId3" imgW="1600200" imgH="73656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4" y="1752601"/>
                        <a:ext cx="4060825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/>
          </p:cNvGraphicFramePr>
          <p:nvPr/>
        </p:nvGraphicFramePr>
        <p:xfrm>
          <a:off x="4376738" y="3875088"/>
          <a:ext cx="3416300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5" imgW="1346040" imgH="723600" progId="Equation.3">
                  <p:embed/>
                </p:oleObj>
              </mc:Choice>
              <mc:Fallback>
                <p:oleObj name="Equation" r:id="rId5" imgW="1346040" imgH="72360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3875088"/>
                        <a:ext cx="3416300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The GLOBULUS project</a:t>
            </a:r>
            <a:endParaRPr lang="en-US"/>
          </a:p>
        </p:txBody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GLOBULUS project started as a co-operative project between (ISA/DEF) and industry with three main objectives: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to join all the growth data for eucalyptus available in Portugal in a common format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using these data, to develop the “best” growth and yield model for eucalyptus plantations in Portugal applicable to the whole country, even if </a:t>
            </a:r>
            <a:r>
              <a:rPr lang="en-GB" dirty="0" err="1"/>
              <a:t>reparameterised</a:t>
            </a:r>
            <a:r>
              <a:rPr lang="en-GB" dirty="0"/>
              <a:t> for different regions 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to detect the need for additional data and trials 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406400"/>
            <a:ext cx="8458200" cy="1041400"/>
          </a:xfrm>
          <a:ln cap="flat"/>
        </p:spPr>
        <p:txBody>
          <a:bodyPr/>
          <a:lstStyle/>
          <a:p>
            <a:r>
              <a:rPr lang="en-GB"/>
              <a:t>MODEL FORMS (2)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8534400" cy="4724400"/>
          </a:xfrm>
          <a:ln/>
        </p:spPr>
        <p:txBody>
          <a:bodyPr/>
          <a:lstStyle/>
          <a:p>
            <a:r>
              <a:rPr lang="en-GB"/>
              <a:t>Stand density initialisation and prediction</a:t>
            </a:r>
          </a:p>
          <a:p>
            <a:pPr lvl="1"/>
            <a:r>
              <a:rPr lang="en-GB"/>
              <a:t>prediction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initialisation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>
              <a:buFont typeface="Marlett" pitchFamily="2" charset="2"/>
              <a:buNone/>
            </a:pPr>
            <a:r>
              <a:rPr lang="en-GB"/>
              <a:t>	for 1st rotation and coppiced stands, respectively</a:t>
            </a:r>
          </a:p>
          <a:p>
            <a:pPr lvl="1"/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graphicFrame>
        <p:nvGraphicFramePr>
          <p:cNvPr id="128005" name="Object 1029"/>
          <p:cNvGraphicFramePr>
            <a:graphicFrameLocks/>
          </p:cNvGraphicFramePr>
          <p:nvPr/>
        </p:nvGraphicFramePr>
        <p:xfrm>
          <a:off x="2955925" y="2909889"/>
          <a:ext cx="27622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1" name="Equation" r:id="rId3" imgW="1091880" imgH="279360" progId="Equation.3">
                  <p:embed/>
                </p:oleObj>
              </mc:Choice>
              <mc:Fallback>
                <p:oleObj name="Equation" r:id="rId3" imgW="1091880" imgH="279360" progId="Equation.3">
                  <p:embed/>
                  <p:pic>
                    <p:nvPicPr>
                      <p:cNvPr id="0" name="Object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909889"/>
                        <a:ext cx="27622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6" name="Object 1030"/>
          <p:cNvGraphicFramePr>
            <a:graphicFrameLocks/>
          </p:cNvGraphicFramePr>
          <p:nvPr/>
        </p:nvGraphicFramePr>
        <p:xfrm>
          <a:off x="6296025" y="3054350"/>
          <a:ext cx="25717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2" name="Equation" r:id="rId5" imgW="1015920" imgH="203040" progId="Equation.3">
                  <p:embed/>
                </p:oleObj>
              </mc:Choice>
              <mc:Fallback>
                <p:oleObj name="Equation" r:id="rId5" imgW="1015920" imgH="203040" progId="Equation.3">
                  <p:embed/>
                  <p:pic>
                    <p:nvPicPr>
                      <p:cNvPr id="0" name="Object 10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3054350"/>
                        <a:ext cx="25717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7" name="Object 1031"/>
          <p:cNvGraphicFramePr>
            <a:graphicFrameLocks/>
          </p:cNvGraphicFramePr>
          <p:nvPr/>
        </p:nvGraphicFramePr>
        <p:xfrm>
          <a:off x="2949575" y="4572000"/>
          <a:ext cx="22494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3" name="Equation" r:id="rId7" imgW="888840" imgH="304560" progId="Equation.3">
                  <p:embed/>
                </p:oleObj>
              </mc:Choice>
              <mc:Fallback>
                <p:oleObj name="Equation" r:id="rId7" imgW="888840" imgH="304560" progId="Equation.3">
                  <p:embed/>
                  <p:pic>
                    <p:nvPicPr>
                      <p:cNvPr id="0" name="Object 10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4572000"/>
                        <a:ext cx="224948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8" name="Object 1032"/>
          <p:cNvGraphicFramePr>
            <a:graphicFrameLocks/>
          </p:cNvGraphicFramePr>
          <p:nvPr/>
        </p:nvGraphicFramePr>
        <p:xfrm>
          <a:off x="6581775" y="4495800"/>
          <a:ext cx="21526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4" name="Equation" r:id="rId9" imgW="850680" imgH="317160" progId="Equation.3">
                  <p:embed/>
                </p:oleObj>
              </mc:Choice>
              <mc:Fallback>
                <p:oleObj name="Equation" r:id="rId9" imgW="850680" imgH="317160" progId="Equation.3">
                  <p:embed/>
                  <p:pic>
                    <p:nvPicPr>
                      <p:cNvPr id="0" name="Object 103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4495800"/>
                        <a:ext cx="21526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08000"/>
            <a:ext cx="8382000" cy="1041400"/>
          </a:xfrm>
          <a:ln cap="flat"/>
        </p:spPr>
        <p:txBody>
          <a:bodyPr/>
          <a:lstStyle/>
          <a:p>
            <a:r>
              <a:rPr lang="en-GB"/>
              <a:t>MODEL FORMS (3)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572000"/>
          </a:xfrm>
          <a:ln/>
        </p:spPr>
        <p:txBody>
          <a:bodyPr/>
          <a:lstStyle/>
          <a:p>
            <a:r>
              <a:rPr lang="en-GB"/>
              <a:t>Basal area initialisation and growth system (compatible)</a:t>
            </a:r>
          </a:p>
          <a:p>
            <a:pPr lvl="1"/>
            <a:endParaRPr lang="en-GB" sz="800"/>
          </a:p>
          <a:p>
            <a:pPr lvl="1"/>
            <a:r>
              <a:rPr lang="en-GB"/>
              <a:t>Growth function</a:t>
            </a:r>
          </a:p>
        </p:txBody>
      </p:sp>
      <p:graphicFrame>
        <p:nvGraphicFramePr>
          <p:cNvPr id="52228" name="Object 4"/>
          <p:cNvGraphicFramePr>
            <a:graphicFrameLocks/>
          </p:cNvGraphicFramePr>
          <p:nvPr/>
        </p:nvGraphicFramePr>
        <p:xfrm>
          <a:off x="3913188" y="2971800"/>
          <a:ext cx="3097212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3" imgW="1231560" imgH="761760" progId="Equation.3">
                  <p:embed/>
                </p:oleObj>
              </mc:Choice>
              <mc:Fallback>
                <p:oleObj name="Equation" r:id="rId3" imgW="1231560" imgH="76176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2971800"/>
                        <a:ext cx="3097212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/>
          </p:cNvGraphicFramePr>
          <p:nvPr/>
        </p:nvGraphicFramePr>
        <p:xfrm>
          <a:off x="3886201" y="5164138"/>
          <a:ext cx="42084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5" imgW="1688760" imgH="368280" progId="Equation.3">
                  <p:embed/>
                </p:oleObj>
              </mc:Choice>
              <mc:Fallback>
                <p:oleObj name="Equation" r:id="rId5" imgW="1688760" imgH="36828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5164138"/>
                        <a:ext cx="42084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08000"/>
            <a:ext cx="8382000" cy="1041400"/>
          </a:xfrm>
          <a:ln cap="flat"/>
        </p:spPr>
        <p:txBody>
          <a:bodyPr/>
          <a:lstStyle/>
          <a:p>
            <a:r>
              <a:rPr lang="en-GB"/>
              <a:t>MODEL FORMS (4)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572000"/>
          </a:xfrm>
          <a:ln/>
        </p:spPr>
        <p:txBody>
          <a:bodyPr/>
          <a:lstStyle/>
          <a:p>
            <a:r>
              <a:rPr lang="en-GB"/>
              <a:t>Basal area initialisation and growth system (compatible)</a:t>
            </a:r>
          </a:p>
          <a:p>
            <a:pPr lvl="1"/>
            <a:endParaRPr lang="en-GB" sz="800"/>
          </a:p>
          <a:p>
            <a:pPr lvl="1"/>
            <a:r>
              <a:rPr lang="en-GB"/>
              <a:t>Initialisation</a:t>
            </a:r>
          </a:p>
        </p:txBody>
      </p:sp>
      <p:graphicFrame>
        <p:nvGraphicFramePr>
          <p:cNvPr id="38919" name="Object 7"/>
          <p:cNvGraphicFramePr>
            <a:graphicFrameLocks/>
          </p:cNvGraphicFramePr>
          <p:nvPr/>
        </p:nvGraphicFramePr>
        <p:xfrm>
          <a:off x="2768600" y="3336925"/>
          <a:ext cx="236378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3" imgW="939600" imgH="444240" progId="Equation.3">
                  <p:embed/>
                </p:oleObj>
              </mc:Choice>
              <mc:Fallback>
                <p:oleObj name="Equation" r:id="rId3" imgW="939600" imgH="4442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3336925"/>
                        <a:ext cx="2363788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/>
          </p:cNvGraphicFramePr>
          <p:nvPr/>
        </p:nvGraphicFramePr>
        <p:xfrm>
          <a:off x="2757488" y="5245100"/>
          <a:ext cx="45577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5" imgW="1828800" imgH="393480" progId="Equation.3">
                  <p:embed/>
                </p:oleObj>
              </mc:Choice>
              <mc:Fallback>
                <p:oleObj name="Equation" r:id="rId5" imgW="1828800" imgH="39348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5245100"/>
                        <a:ext cx="45577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/>
          </p:cNvGraphicFramePr>
          <p:nvPr/>
        </p:nvGraphicFramePr>
        <p:xfrm>
          <a:off x="2582864" y="4718050"/>
          <a:ext cx="585628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7" imgW="2349360" imgH="266400" progId="Equation.3">
                  <p:embed/>
                </p:oleObj>
              </mc:Choice>
              <mc:Fallback>
                <p:oleObj name="Equation" r:id="rId7" imgW="2349360" imgH="2664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4" y="4718050"/>
                        <a:ext cx="585628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382000" cy="1041400"/>
          </a:xfrm>
          <a:ln/>
        </p:spPr>
        <p:txBody>
          <a:bodyPr/>
          <a:lstStyle/>
          <a:p>
            <a:r>
              <a:rPr lang="en-GB" sz="3500"/>
              <a:t>Total and merchantable volumes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902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000"/>
              <a:t>					</a:t>
            </a:r>
            <a:endParaRPr lang="en-GB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4343400" y="2362200"/>
            <a:ext cx="1828800" cy="1295400"/>
          </a:xfrm>
          <a:prstGeom prst="flowChartProcess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aseline="0">
                <a:solidFill>
                  <a:srgbClr val="663300"/>
                </a:solidFill>
              </a:rPr>
              <a:t>Eq.to predict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total and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merchantable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volumes</a:t>
            </a:r>
            <a:endParaRPr lang="en-GB" baseline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3810000" y="28194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6781800" y="2362200"/>
            <a:ext cx="533400" cy="1676400"/>
            <a:chOff x="3312" y="1488"/>
            <a:chExt cx="336" cy="1056"/>
          </a:xfrm>
        </p:grpSpPr>
        <p:sp>
          <p:nvSpPr>
            <p:cNvPr id="65543" name="AutoShape 7" descr="Sphere"/>
            <p:cNvSpPr>
              <a:spLocks noChangeArrowheads="1"/>
            </p:cNvSpPr>
            <p:nvPr/>
          </p:nvSpPr>
          <p:spPr bwMode="auto">
            <a:xfrm>
              <a:off x="3312" y="148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AutoShape 8" descr="Sphere"/>
            <p:cNvSpPr>
              <a:spLocks noChangeArrowheads="1"/>
            </p:cNvSpPr>
            <p:nvPr/>
          </p:nvSpPr>
          <p:spPr bwMode="auto">
            <a:xfrm>
              <a:off x="3312" y="172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AutoShape 9" descr="Sphere"/>
            <p:cNvSpPr>
              <a:spLocks noChangeArrowheads="1"/>
            </p:cNvSpPr>
            <p:nvPr/>
          </p:nvSpPr>
          <p:spPr bwMode="auto">
            <a:xfrm>
              <a:off x="3312" y="196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AutoShape 10" descr="Sphere"/>
            <p:cNvSpPr>
              <a:spLocks noChangeArrowheads="1"/>
            </p:cNvSpPr>
            <p:nvPr/>
          </p:nvSpPr>
          <p:spPr bwMode="auto">
            <a:xfrm>
              <a:off x="3312" y="220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6172200" y="28194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7391400" y="28194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9" name="Group 13"/>
          <p:cNvGrpSpPr>
            <a:grpSpLocks/>
          </p:cNvGrpSpPr>
          <p:nvPr/>
        </p:nvGrpSpPr>
        <p:grpSpPr bwMode="auto">
          <a:xfrm>
            <a:off x="2209800" y="2209800"/>
            <a:ext cx="1608138" cy="1981200"/>
            <a:chOff x="432" y="1392"/>
            <a:chExt cx="1013" cy="1248"/>
          </a:xfrm>
        </p:grpSpPr>
        <p:sp>
          <p:nvSpPr>
            <p:cNvPr id="65550" name="AutoShape 14"/>
            <p:cNvSpPr>
              <a:spLocks noChangeArrowheads="1"/>
            </p:cNvSpPr>
            <p:nvPr/>
          </p:nvSpPr>
          <p:spPr bwMode="auto">
            <a:xfrm>
              <a:off x="432" y="1392"/>
              <a:ext cx="1008" cy="1248"/>
            </a:xfrm>
            <a:prstGeom prst="flowChartMagneticDisk">
              <a:avLst/>
            </a:prstGeom>
            <a:solidFill>
              <a:srgbClr val="FFCC66"/>
            </a:solidFill>
            <a:ln w="508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Rectangle 15"/>
            <p:cNvSpPr>
              <a:spLocks noChangeArrowheads="1"/>
            </p:cNvSpPr>
            <p:nvPr/>
          </p:nvSpPr>
          <p:spPr bwMode="auto">
            <a:xfrm>
              <a:off x="528" y="1910"/>
              <a:ext cx="91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Harvested</a:t>
              </a:r>
            </a:p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trees</a:t>
              </a:r>
              <a:endParaRPr lang="pt-PT" baseline="0">
                <a:solidFill>
                  <a:srgbClr val="663300"/>
                </a:solidFill>
              </a:endParaRPr>
            </a:p>
          </p:txBody>
        </p: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576" y="1488"/>
              <a:ext cx="5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DATA</a:t>
              </a:r>
              <a:endParaRPr lang="pt-PT" baseline="0">
                <a:solidFill>
                  <a:srgbClr val="663300"/>
                </a:solidFill>
              </a:endParaRPr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7848603" y="2209800"/>
            <a:ext cx="1835151" cy="1981200"/>
            <a:chOff x="3984" y="1392"/>
            <a:chExt cx="1156" cy="1248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039" y="1392"/>
              <a:ext cx="1008" cy="1248"/>
            </a:xfrm>
            <a:prstGeom prst="flowChartMagneticDisk">
              <a:avLst/>
            </a:prstGeom>
            <a:solidFill>
              <a:srgbClr val="FFCC66"/>
            </a:solidFill>
            <a:ln w="508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3984" y="1842"/>
              <a:ext cx="115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Total and</a:t>
              </a:r>
            </a:p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merchantable</a:t>
              </a:r>
            </a:p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volume </a:t>
              </a:r>
              <a:r>
                <a:rPr lang="pt-PT" baseline="0">
                  <a:solidFill>
                    <a:srgbClr val="663300"/>
                  </a:solidFill>
                </a:rPr>
                <a:t>ha</a:t>
              </a:r>
              <a:r>
                <a:rPr lang="pt-PT" baseline="30000">
                  <a:solidFill>
                    <a:srgbClr val="663300"/>
                  </a:solidFill>
                </a:rPr>
                <a:t>-1</a:t>
              </a:r>
              <a:endParaRPr lang="pt-PT" sz="2000" baseline="0">
                <a:solidFill>
                  <a:srgbClr val="663300"/>
                </a:solidFill>
              </a:endParaRPr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4183" y="1488"/>
              <a:ext cx="5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DATA</a:t>
              </a:r>
              <a:endParaRPr lang="pt-PT" baseline="0">
                <a:solidFill>
                  <a:srgbClr val="663300"/>
                </a:solidFill>
              </a:endParaRPr>
            </a:p>
          </p:txBody>
        </p:sp>
      </p:grp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3733800" y="4724400"/>
            <a:ext cx="3733800" cy="1295400"/>
          </a:xfrm>
          <a:prstGeom prst="flowChartProcess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aseline="0">
                <a:solidFill>
                  <a:srgbClr val="663300"/>
                </a:solidFill>
              </a:rPr>
              <a:t>Eq.to initialise and project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total volume and to predict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merchantable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volumes </a:t>
            </a:r>
            <a:r>
              <a:rPr lang="en-GB" baseline="0">
                <a:solidFill>
                  <a:srgbClr val="663300"/>
                </a:solidFill>
              </a:rPr>
              <a:t>ha</a:t>
            </a:r>
            <a:r>
              <a:rPr lang="en-GB" baseline="30000">
                <a:solidFill>
                  <a:srgbClr val="663300"/>
                </a:solidFill>
              </a:rPr>
              <a:t>-1</a:t>
            </a:r>
            <a:endParaRPr lang="en-GB" sz="2000" baseline="30000">
              <a:solidFill>
                <a:srgbClr val="663300"/>
              </a:solidFill>
            </a:endParaRPr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 rot="-10787554">
            <a:off x="7543800" y="4343400"/>
            <a:ext cx="12192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6477000" y="205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6019800" y="1752601"/>
            <a:ext cx="2057400" cy="57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PT" sz="2200" baseline="0">
                <a:solidFill>
                  <a:srgbClr val="008000"/>
                </a:solidFill>
              </a:rPr>
              <a:t>Permanent plots</a:t>
            </a:r>
            <a:endParaRPr lang="pt-PT" sz="2000" baseline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 autoUpdateAnimBg="0"/>
      <p:bldP spid="65541" grpId="0" animBg="1"/>
      <p:bldP spid="65547" grpId="0" animBg="1"/>
      <p:bldP spid="65548" grpId="0" animBg="1"/>
      <p:bldP spid="65557" grpId="0" animBg="1" autoUpdateAnimBg="0"/>
      <p:bldP spid="65558" grpId="0" animBg="1"/>
      <p:bldP spid="6556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08000"/>
            <a:ext cx="8458200" cy="1041400"/>
          </a:xfrm>
          <a:ln cap="flat"/>
        </p:spPr>
        <p:txBody>
          <a:bodyPr/>
          <a:lstStyle/>
          <a:p>
            <a:r>
              <a:rPr lang="en-GB"/>
              <a:t>MODEL FORMS (5)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572000"/>
          </a:xfrm>
          <a:ln/>
        </p:spPr>
        <p:txBody>
          <a:bodyPr/>
          <a:lstStyle/>
          <a:p>
            <a:r>
              <a:rPr lang="en-GB"/>
              <a:t>Total volume initialisation and growth system (compatible)</a:t>
            </a:r>
          </a:p>
          <a:p>
            <a:pPr lvl="1"/>
            <a:endParaRPr lang="en-GB" sz="800"/>
          </a:p>
          <a:p>
            <a:pPr lvl="1"/>
            <a:r>
              <a:rPr lang="en-GB"/>
              <a:t>Growth function</a:t>
            </a:r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14600" y="5486401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 baseline="0">
                <a:solidFill>
                  <a:schemeClr val="tx2"/>
                </a:solidFill>
                <a:latin typeface="Comic Sans MS" pitchFamily="66" charset="0"/>
              </a:rPr>
              <a:t>The same model forms were used for over and under bark volumes</a:t>
            </a:r>
          </a:p>
        </p:txBody>
      </p:sp>
      <p:graphicFrame>
        <p:nvGraphicFramePr>
          <p:cNvPr id="39947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394868"/>
              </p:ext>
            </p:extLst>
          </p:nvPr>
        </p:nvGraphicFramePr>
        <p:xfrm>
          <a:off x="2209800" y="3852988"/>
          <a:ext cx="7772400" cy="108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4" imgW="3377880" imgH="469800" progId="Equation.3">
                  <p:embed/>
                </p:oleObj>
              </mc:Choice>
              <mc:Fallback>
                <p:oleObj name="Equation" r:id="rId4" imgW="3377880" imgH="469800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52988"/>
                        <a:ext cx="7772400" cy="1088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08000"/>
            <a:ext cx="8458200" cy="1041400"/>
          </a:xfrm>
          <a:ln cap="flat"/>
        </p:spPr>
        <p:txBody>
          <a:bodyPr/>
          <a:lstStyle/>
          <a:p>
            <a:r>
              <a:rPr lang="en-GB"/>
              <a:t>MODEL FORMS (6)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724400"/>
          </a:xfrm>
          <a:ln/>
        </p:spPr>
        <p:txBody>
          <a:bodyPr/>
          <a:lstStyle/>
          <a:p>
            <a:r>
              <a:rPr lang="en-GB"/>
              <a:t>Total volume initialisation and growth system (compatible)</a:t>
            </a:r>
          </a:p>
          <a:p>
            <a:pPr lvl="1"/>
            <a:endParaRPr lang="en-GB" sz="800"/>
          </a:p>
          <a:p>
            <a:pPr lvl="1"/>
            <a:r>
              <a:rPr lang="en-GB"/>
              <a:t>Initialization function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graphicFrame>
        <p:nvGraphicFramePr>
          <p:cNvPr id="112647" name="Object 7"/>
          <p:cNvGraphicFramePr>
            <a:graphicFrameLocks/>
          </p:cNvGraphicFramePr>
          <p:nvPr/>
        </p:nvGraphicFramePr>
        <p:xfrm>
          <a:off x="2776539" y="3551238"/>
          <a:ext cx="38639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4" name="Equation" r:id="rId3" imgW="1536480" imgH="419040" progId="Equation.3">
                  <p:embed/>
                </p:oleObj>
              </mc:Choice>
              <mc:Fallback>
                <p:oleObj name="Equation" r:id="rId3" imgW="1536480" imgH="4190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539" y="3551238"/>
                        <a:ext cx="3863975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Object 8"/>
          <p:cNvGraphicFramePr>
            <a:graphicFrameLocks/>
          </p:cNvGraphicFramePr>
          <p:nvPr/>
        </p:nvGraphicFramePr>
        <p:xfrm>
          <a:off x="2765425" y="5532438"/>
          <a:ext cx="68024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5" name="Equation" r:id="rId5" imgW="2705040" imgH="419040" progId="Equation.3">
                  <p:embed/>
                </p:oleObj>
              </mc:Choice>
              <mc:Fallback>
                <p:oleObj name="Equation" r:id="rId5" imgW="2705040" imgH="41904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5532438"/>
                        <a:ext cx="68024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9" name="Object 9"/>
          <p:cNvGraphicFramePr>
            <a:graphicFrameLocks/>
          </p:cNvGraphicFramePr>
          <p:nvPr/>
        </p:nvGraphicFramePr>
        <p:xfrm>
          <a:off x="2743200" y="4983164"/>
          <a:ext cx="58880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6" name="Equation" r:id="rId7" imgW="2361960" imgH="228600" progId="Equation.3">
                  <p:embed/>
                </p:oleObj>
              </mc:Choice>
              <mc:Fallback>
                <p:oleObj name="Equation" r:id="rId7" imgW="2361960" imgH="22860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83164"/>
                        <a:ext cx="58880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08000"/>
            <a:ext cx="8382000" cy="1041400"/>
          </a:xfrm>
          <a:ln cap="flat"/>
        </p:spPr>
        <p:txBody>
          <a:bodyPr/>
          <a:lstStyle/>
          <a:p>
            <a:r>
              <a:rPr lang="en-GB"/>
              <a:t>MODEL FORMS (7)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572000"/>
          </a:xfrm>
          <a:ln/>
        </p:spPr>
        <p:txBody>
          <a:bodyPr/>
          <a:lstStyle/>
          <a:p>
            <a:r>
              <a:rPr lang="en-GB"/>
              <a:t>Merchantable volumes 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r>
              <a:rPr lang="en-GB"/>
              <a:t>  (to top diameter d</a:t>
            </a:r>
            <a:r>
              <a:rPr lang="en-GB" baseline="-25000"/>
              <a:t>i</a:t>
            </a:r>
            <a:r>
              <a:rPr lang="en-GB"/>
              <a:t>)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graphicFrame>
        <p:nvGraphicFramePr>
          <p:cNvPr id="113669" name="Object 5"/>
          <p:cNvGraphicFramePr>
            <a:graphicFrameLocks/>
          </p:cNvGraphicFramePr>
          <p:nvPr/>
        </p:nvGraphicFramePr>
        <p:xfrm>
          <a:off x="3160713" y="3211514"/>
          <a:ext cx="287496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9" name="Equation" r:id="rId3" imgW="1143000" imgH="507960" progId="Equation.3">
                  <p:embed/>
                </p:oleObj>
              </mc:Choice>
              <mc:Fallback>
                <p:oleObj name="Equation" r:id="rId3" imgW="1143000" imgH="50796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3211514"/>
                        <a:ext cx="2874962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2514600" y="5257801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 baseline="0">
                <a:solidFill>
                  <a:schemeClr val="tx2"/>
                </a:solidFill>
                <a:latin typeface="Comic Sans MS" pitchFamily="66" charset="0"/>
              </a:rPr>
              <a:t>The same model forms were used for over and under bark 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0200"/>
            <a:ext cx="8305800" cy="1270000"/>
          </a:xfrm>
          <a:ln/>
        </p:spPr>
        <p:txBody>
          <a:bodyPr/>
          <a:lstStyle/>
          <a:p>
            <a:r>
              <a:rPr lang="en-GB" sz="3500"/>
              <a:t>Total aboveground biomass and </a:t>
            </a:r>
            <a:br>
              <a:rPr lang="en-GB" sz="3500"/>
            </a:br>
            <a:r>
              <a:rPr lang="en-GB" sz="3500"/>
              <a:t>biomass per components</a:t>
            </a: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382000" cy="4648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000"/>
              <a:t>			</a:t>
            </a:r>
            <a:endParaRPr lang="en-GB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4392613" y="2667000"/>
            <a:ext cx="2133600" cy="1371600"/>
          </a:xfrm>
          <a:prstGeom prst="flowChartProcess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aseline="0">
                <a:solidFill>
                  <a:srgbClr val="663300"/>
                </a:solidFill>
              </a:rPr>
              <a:t>Eq. to predict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total biomass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 and biomass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 per componets</a:t>
            </a:r>
            <a:endParaRPr lang="en-GB" baseline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935413" y="3124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7059613" y="2667000"/>
            <a:ext cx="533400" cy="1676400"/>
            <a:chOff x="3312" y="1488"/>
            <a:chExt cx="336" cy="1056"/>
          </a:xfrm>
        </p:grpSpPr>
        <p:sp>
          <p:nvSpPr>
            <p:cNvPr id="66567" name="AutoShape 7" descr="Sphere"/>
            <p:cNvSpPr>
              <a:spLocks noChangeArrowheads="1"/>
            </p:cNvSpPr>
            <p:nvPr/>
          </p:nvSpPr>
          <p:spPr bwMode="auto">
            <a:xfrm>
              <a:off x="3312" y="148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AutoShape 8" descr="Sphere"/>
            <p:cNvSpPr>
              <a:spLocks noChangeArrowheads="1"/>
            </p:cNvSpPr>
            <p:nvPr/>
          </p:nvSpPr>
          <p:spPr bwMode="auto">
            <a:xfrm>
              <a:off x="3312" y="172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AutoShape 9" descr="Sphere"/>
            <p:cNvSpPr>
              <a:spLocks noChangeArrowheads="1"/>
            </p:cNvSpPr>
            <p:nvPr/>
          </p:nvSpPr>
          <p:spPr bwMode="auto">
            <a:xfrm>
              <a:off x="3312" y="196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AutoShape 10" descr="Sphere"/>
            <p:cNvSpPr>
              <a:spLocks noChangeArrowheads="1"/>
            </p:cNvSpPr>
            <p:nvPr/>
          </p:nvSpPr>
          <p:spPr bwMode="auto">
            <a:xfrm>
              <a:off x="3312" y="2208"/>
              <a:ext cx="336" cy="336"/>
            </a:xfrm>
            <a:prstGeom prst="flowChartConnector">
              <a:avLst/>
            </a:prstGeom>
            <a:pattFill prst="sphere">
              <a:fgClr>
                <a:srgbClr val="669900"/>
              </a:fgClr>
              <a:bgClr>
                <a:srgbClr val="996600"/>
              </a:bgClr>
            </a:patt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6602413" y="3124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7669213" y="31242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2335213" y="2514600"/>
            <a:ext cx="1600200" cy="1981200"/>
            <a:chOff x="336" y="1392"/>
            <a:chExt cx="1008" cy="1248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auto">
            <a:xfrm>
              <a:off x="336" y="1392"/>
              <a:ext cx="1008" cy="1248"/>
            </a:xfrm>
            <a:prstGeom prst="flowChartMagneticDisk">
              <a:avLst/>
            </a:prstGeom>
            <a:solidFill>
              <a:srgbClr val="FFCC66"/>
            </a:solidFill>
            <a:ln w="508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Rectangle 15"/>
            <p:cNvSpPr>
              <a:spLocks noChangeArrowheads="1"/>
            </p:cNvSpPr>
            <p:nvPr/>
          </p:nvSpPr>
          <p:spPr bwMode="auto">
            <a:xfrm>
              <a:off x="432" y="1910"/>
              <a:ext cx="88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harvested</a:t>
              </a:r>
            </a:p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trees</a:t>
              </a:r>
              <a:endParaRPr lang="pt-PT" baseline="0">
                <a:solidFill>
                  <a:srgbClr val="663300"/>
                </a:solidFill>
              </a:endParaRPr>
            </a:p>
          </p:txBody>
        </p:sp>
        <p:sp>
          <p:nvSpPr>
            <p:cNvPr id="66576" name="Rectangle 16"/>
            <p:cNvSpPr>
              <a:spLocks noChangeArrowheads="1"/>
            </p:cNvSpPr>
            <p:nvPr/>
          </p:nvSpPr>
          <p:spPr bwMode="auto">
            <a:xfrm>
              <a:off x="480" y="1488"/>
              <a:ext cx="5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DATA</a:t>
              </a:r>
              <a:endParaRPr lang="pt-PT" baseline="0">
                <a:solidFill>
                  <a:srgbClr val="663300"/>
                </a:solidFill>
              </a:endParaRPr>
            </a:p>
          </p:txBody>
        </p:sp>
      </p:grpSp>
      <p:grpSp>
        <p:nvGrpSpPr>
          <p:cNvPr id="66577" name="Group 17"/>
          <p:cNvGrpSpPr>
            <a:grpSpLocks/>
          </p:cNvGrpSpPr>
          <p:nvPr/>
        </p:nvGrpSpPr>
        <p:grpSpPr bwMode="auto">
          <a:xfrm>
            <a:off x="8183563" y="2514601"/>
            <a:ext cx="1706562" cy="2457451"/>
            <a:chOff x="4020" y="1392"/>
            <a:chExt cx="1075" cy="1548"/>
          </a:xfrm>
        </p:grpSpPr>
        <p:sp>
          <p:nvSpPr>
            <p:cNvPr id="66578" name="AutoShape 18"/>
            <p:cNvSpPr>
              <a:spLocks noChangeArrowheads="1"/>
            </p:cNvSpPr>
            <p:nvPr/>
          </p:nvSpPr>
          <p:spPr bwMode="auto">
            <a:xfrm>
              <a:off x="4032" y="1392"/>
              <a:ext cx="1008" cy="1248"/>
            </a:xfrm>
            <a:prstGeom prst="flowChartMagneticDisk">
              <a:avLst/>
            </a:prstGeom>
            <a:solidFill>
              <a:srgbClr val="FFCC66"/>
            </a:solidFill>
            <a:ln w="50800">
              <a:solidFill>
                <a:srgbClr val="6633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Rectangle 19"/>
            <p:cNvSpPr>
              <a:spLocks noChangeArrowheads="1"/>
            </p:cNvSpPr>
            <p:nvPr/>
          </p:nvSpPr>
          <p:spPr bwMode="auto">
            <a:xfrm>
              <a:off x="4020" y="1776"/>
              <a:ext cx="1075" cy="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1800" baseline="0">
                  <a:solidFill>
                    <a:srgbClr val="663300"/>
                  </a:solidFill>
                </a:rPr>
                <a:t>Biomass </a:t>
              </a:r>
              <a:r>
                <a:rPr lang="en-GB" baseline="0">
                  <a:solidFill>
                    <a:srgbClr val="663300"/>
                  </a:solidFill>
                </a:rPr>
                <a:t>ha</a:t>
              </a:r>
              <a:r>
                <a:rPr lang="en-GB" sz="2000" baseline="30000">
                  <a:solidFill>
                    <a:srgbClr val="663300"/>
                  </a:solidFill>
                </a:rPr>
                <a:t>-1</a:t>
              </a:r>
              <a:endParaRPr lang="pt-PT" sz="1800" baseline="0">
                <a:solidFill>
                  <a:srgbClr val="663300"/>
                </a:solidFill>
              </a:endParaRPr>
            </a:p>
            <a:p>
              <a:pPr defTabSz="762000"/>
              <a:r>
                <a:rPr lang="pt-PT" sz="1800" baseline="0">
                  <a:solidFill>
                    <a:srgbClr val="663300"/>
                  </a:solidFill>
                </a:rPr>
                <a:t>wood, bark,</a:t>
              </a:r>
            </a:p>
            <a:p>
              <a:pPr defTabSz="762000"/>
              <a:r>
                <a:rPr lang="pt-PT" sz="1800" baseline="0">
                  <a:solidFill>
                    <a:srgbClr val="663300"/>
                  </a:solidFill>
                </a:rPr>
                <a:t>branches and</a:t>
              </a:r>
            </a:p>
            <a:p>
              <a:pPr defTabSz="762000"/>
              <a:r>
                <a:rPr lang="pt-PT" sz="1800" baseline="0">
                  <a:solidFill>
                    <a:srgbClr val="663300"/>
                  </a:solidFill>
                </a:rPr>
                <a:t>leaves </a:t>
              </a:r>
            </a:p>
            <a:p>
              <a:pPr defTabSz="762000"/>
              <a:endParaRPr lang="en-GB" baseline="30000">
                <a:solidFill>
                  <a:srgbClr val="663300"/>
                </a:solidFill>
              </a:endParaRPr>
            </a:p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 </a:t>
              </a:r>
            </a:p>
          </p:txBody>
        </p:sp>
        <p:sp>
          <p:nvSpPr>
            <p:cNvPr id="66580" name="Rectangle 20"/>
            <p:cNvSpPr>
              <a:spLocks noChangeArrowheads="1"/>
            </p:cNvSpPr>
            <p:nvPr/>
          </p:nvSpPr>
          <p:spPr bwMode="auto">
            <a:xfrm>
              <a:off x="4176" y="1488"/>
              <a:ext cx="58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pt-PT" sz="2000" baseline="0">
                  <a:solidFill>
                    <a:srgbClr val="663300"/>
                  </a:solidFill>
                </a:rPr>
                <a:t>DATA</a:t>
              </a:r>
              <a:endParaRPr lang="pt-PT" baseline="0">
                <a:solidFill>
                  <a:srgbClr val="663300"/>
                </a:solidFill>
              </a:endParaRPr>
            </a:p>
          </p:txBody>
        </p:sp>
      </p:grpSp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5611813" y="4724400"/>
            <a:ext cx="2133600" cy="1600200"/>
          </a:xfrm>
          <a:prstGeom prst="flowChartProcess">
            <a:avLst/>
          </a:prstGeom>
          <a:solidFill>
            <a:srgbClr val="CC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aseline="0">
                <a:solidFill>
                  <a:srgbClr val="663300"/>
                </a:solidFill>
              </a:rPr>
              <a:t>Eq. to predict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 total biomass 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and biomass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per components</a:t>
            </a:r>
          </a:p>
          <a:p>
            <a:pPr algn="ctr"/>
            <a:r>
              <a:rPr lang="en-GB" baseline="0">
                <a:solidFill>
                  <a:srgbClr val="663300"/>
                </a:solidFill>
              </a:rPr>
              <a:t>ha</a:t>
            </a:r>
            <a:r>
              <a:rPr lang="en-GB" baseline="30000">
                <a:solidFill>
                  <a:srgbClr val="663300"/>
                </a:solidFill>
              </a:rPr>
              <a:t>-1</a:t>
            </a:r>
            <a:endParaRPr lang="en-GB" sz="2000" baseline="30000">
              <a:solidFill>
                <a:srgbClr val="663300"/>
              </a:solidFill>
            </a:endParaRPr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 rot="-10787554">
            <a:off x="7821613" y="4648200"/>
            <a:ext cx="1219200" cy="1219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6297613" y="1981200"/>
            <a:ext cx="2057400" cy="6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PT" sz="2200" baseline="0">
                <a:solidFill>
                  <a:srgbClr val="008000"/>
                </a:solidFill>
              </a:rPr>
              <a:t>Permanent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pt-PT" sz="2200" baseline="0">
                <a:solidFill>
                  <a:srgbClr val="008000"/>
                </a:solidFill>
              </a:rPr>
              <a:t>plots</a:t>
            </a:r>
            <a:endParaRPr lang="pt-PT" sz="2000" baseline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 autoUpdateAnimBg="0"/>
      <p:bldP spid="66565" grpId="0" animBg="1"/>
      <p:bldP spid="66571" grpId="0" animBg="1"/>
      <p:bldP spid="66572" grpId="0" animBg="1"/>
      <p:bldP spid="66581" grpId="0" animBg="1" autoUpdateAnimBg="0"/>
      <p:bldP spid="66582" grpId="0" animBg="1"/>
      <p:bldP spid="6658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08000"/>
            <a:ext cx="8382000" cy="1041400"/>
          </a:xfrm>
          <a:ln cap="flat"/>
        </p:spPr>
        <p:txBody>
          <a:bodyPr/>
          <a:lstStyle/>
          <a:p>
            <a:r>
              <a:rPr lang="en-GB"/>
              <a:t>MODEL FORMS (8)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572000"/>
          </a:xfrm>
          <a:ln/>
        </p:spPr>
        <p:txBody>
          <a:bodyPr/>
          <a:lstStyle/>
          <a:p>
            <a:r>
              <a:rPr lang="en-GB"/>
              <a:t>Aboveground biomass system</a:t>
            </a:r>
          </a:p>
          <a:p>
            <a:pPr lvl="1"/>
            <a:r>
              <a:rPr lang="en-GB"/>
              <a:t>total biomass 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graphicFrame>
        <p:nvGraphicFramePr>
          <p:cNvPr id="40964" name="Object 4"/>
          <p:cNvGraphicFramePr>
            <a:graphicFrameLocks/>
          </p:cNvGraphicFramePr>
          <p:nvPr/>
        </p:nvGraphicFramePr>
        <p:xfrm>
          <a:off x="2882901" y="3352800"/>
          <a:ext cx="25193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Equation" r:id="rId3" imgW="1002960" imgH="253800" progId="Equation.3">
                  <p:embed/>
                </p:oleObj>
              </mc:Choice>
              <mc:Fallback>
                <p:oleObj name="Equation" r:id="rId3" imgW="1002960" imgH="2538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1" y="3352800"/>
                        <a:ext cx="25193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/>
          </p:cNvGraphicFramePr>
          <p:nvPr/>
        </p:nvGraphicFramePr>
        <p:xfrm>
          <a:off x="6257926" y="3932238"/>
          <a:ext cx="34194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Equation" r:id="rId5" imgW="1358640" imgH="368280" progId="Equation.3">
                  <p:embed/>
                </p:oleObj>
              </mc:Choice>
              <mc:Fallback>
                <p:oleObj name="Equation" r:id="rId5" imgW="1358640" imgH="36828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6" y="3932238"/>
                        <a:ext cx="341947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/>
          </p:cNvGraphicFramePr>
          <p:nvPr/>
        </p:nvGraphicFramePr>
        <p:xfrm>
          <a:off x="6261100" y="3514725"/>
          <a:ext cx="22050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7" imgW="876240" imgH="203040" progId="Equation.3">
                  <p:embed/>
                </p:oleObj>
              </mc:Choice>
              <mc:Fallback>
                <p:oleObj name="Equation" r:id="rId7" imgW="876240" imgH="20304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3514725"/>
                        <a:ext cx="22050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508000"/>
            <a:ext cx="8382000" cy="1041400"/>
          </a:xfrm>
          <a:ln cap="flat"/>
        </p:spPr>
        <p:txBody>
          <a:bodyPr/>
          <a:lstStyle/>
          <a:p>
            <a:r>
              <a:rPr lang="en-GB"/>
              <a:t>MODEL FORMS (9)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382000" cy="4572000"/>
          </a:xfrm>
          <a:ln/>
        </p:spPr>
        <p:txBody>
          <a:bodyPr/>
          <a:lstStyle/>
          <a:p>
            <a:r>
              <a:rPr lang="en-GB"/>
              <a:t>Aboveground biomass system</a:t>
            </a:r>
          </a:p>
          <a:p>
            <a:pPr lvl="1"/>
            <a:r>
              <a:rPr lang="en-GB"/>
              <a:t>stem and crown 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graphicFrame>
        <p:nvGraphicFramePr>
          <p:cNvPr id="56324" name="Object 1028"/>
          <p:cNvGraphicFramePr>
            <a:graphicFrameLocks/>
          </p:cNvGraphicFramePr>
          <p:nvPr/>
        </p:nvGraphicFramePr>
        <p:xfrm>
          <a:off x="2733676" y="3041650"/>
          <a:ext cx="35782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3" imgW="1422360" imgH="406080" progId="Equation.3">
                  <p:embed/>
                </p:oleObj>
              </mc:Choice>
              <mc:Fallback>
                <p:oleObj name="Equation" r:id="rId3" imgW="1422360" imgH="406080" progId="Equation.3">
                  <p:embed/>
                  <p:pic>
                    <p:nvPicPr>
                      <p:cNvPr id="0" name="Object 10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6" y="3041650"/>
                        <a:ext cx="357822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1029"/>
          <p:cNvGraphicFramePr>
            <a:graphicFrameLocks/>
          </p:cNvGraphicFramePr>
          <p:nvPr/>
        </p:nvGraphicFramePr>
        <p:xfrm>
          <a:off x="4516439" y="3868739"/>
          <a:ext cx="5337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2" name="Equation" r:id="rId5" imgW="2120760" imgH="368280" progId="Equation.3">
                  <p:embed/>
                </p:oleObj>
              </mc:Choice>
              <mc:Fallback>
                <p:oleObj name="Equation" r:id="rId5" imgW="2120760" imgH="368280" progId="Equation.3">
                  <p:embed/>
                  <p:pic>
                    <p:nvPicPr>
                      <p:cNvPr id="0" name="Object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9" y="3868739"/>
                        <a:ext cx="53371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1030"/>
          <p:cNvGraphicFramePr>
            <a:graphicFrameLocks/>
          </p:cNvGraphicFramePr>
          <p:nvPr/>
        </p:nvGraphicFramePr>
        <p:xfrm>
          <a:off x="2935288" y="5322889"/>
          <a:ext cx="30670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Equation" r:id="rId7" imgW="1218960" imgH="190440" progId="Equation.3">
                  <p:embed/>
                </p:oleObj>
              </mc:Choice>
              <mc:Fallback>
                <p:oleObj name="Equation" r:id="rId7" imgW="1218960" imgH="190440" progId="Equation.3">
                  <p:embed/>
                  <p:pic>
                    <p:nvPicPr>
                      <p:cNvPr id="0" name="Object 103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322889"/>
                        <a:ext cx="30670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The GLOBULUS project</a:t>
            </a: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00" dirty="0"/>
          </a:p>
          <a:p>
            <a:r>
              <a:rPr lang="en-GB" dirty="0"/>
              <a:t>This model should be used for: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operational planning at stand or company level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strategic planning at country or regional level (long term wood availability)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definition of forest policy measures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definition and monitoring of sustainability criteria</a:t>
            </a:r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08000"/>
            <a:ext cx="8382000" cy="1041400"/>
          </a:xfrm>
          <a:ln cap="flat"/>
        </p:spPr>
        <p:txBody>
          <a:bodyPr/>
          <a:lstStyle/>
          <a:p>
            <a:r>
              <a:rPr lang="en-GB"/>
              <a:t>MODEL FORMS (10)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572000"/>
          </a:xfrm>
          <a:ln/>
        </p:spPr>
        <p:txBody>
          <a:bodyPr/>
          <a:lstStyle/>
          <a:p>
            <a:r>
              <a:rPr lang="en-GB"/>
              <a:t>Aboveground biomass system</a:t>
            </a:r>
          </a:p>
          <a:p>
            <a:pPr lvl="1"/>
            <a:r>
              <a:rPr lang="en-GB"/>
              <a:t>bark and wood 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leaves and branches 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endParaRPr lang="en-GB"/>
          </a:p>
        </p:txBody>
      </p:sp>
      <p:graphicFrame>
        <p:nvGraphicFramePr>
          <p:cNvPr id="55300" name="Object 4"/>
          <p:cNvGraphicFramePr>
            <a:graphicFrameLocks/>
          </p:cNvGraphicFramePr>
          <p:nvPr/>
        </p:nvGraphicFramePr>
        <p:xfrm>
          <a:off x="2057401" y="2865438"/>
          <a:ext cx="4410075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Equation" r:id="rId3" imgW="1752480" imgH="406080" progId="Equation.3">
                  <p:embed/>
                </p:oleObj>
              </mc:Choice>
              <mc:Fallback>
                <p:oleObj name="Equation" r:id="rId3" imgW="1752480" imgH="40608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865438"/>
                        <a:ext cx="4410075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/>
          </p:cNvGraphicFramePr>
          <p:nvPr/>
        </p:nvGraphicFramePr>
        <p:xfrm>
          <a:off x="7010400" y="3124201"/>
          <a:ext cx="29400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Equation" r:id="rId5" imgW="1168200" imgH="190440" progId="Equation.3">
                  <p:embed/>
                </p:oleObj>
              </mc:Choice>
              <mc:Fallback>
                <p:oleObj name="Equation" r:id="rId5" imgW="1168200" imgH="19044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124201"/>
                        <a:ext cx="29400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/>
          </p:cNvGraphicFramePr>
          <p:nvPr/>
        </p:nvGraphicFramePr>
        <p:xfrm>
          <a:off x="1981200" y="4694239"/>
          <a:ext cx="49212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Equation" r:id="rId7" imgW="1955520" imgH="406080" progId="Equation.3">
                  <p:embed/>
                </p:oleObj>
              </mc:Choice>
              <mc:Fallback>
                <p:oleObj name="Equation" r:id="rId7" imgW="1955520" imgH="40608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94239"/>
                        <a:ext cx="49212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/>
          </p:cNvGraphicFramePr>
          <p:nvPr/>
        </p:nvGraphicFramePr>
        <p:xfrm>
          <a:off x="7418388" y="5064126"/>
          <a:ext cx="27162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Equation" r:id="rId9" imgW="1079280" imgH="190440" progId="Equation.3">
                  <p:embed/>
                </p:oleObj>
              </mc:Choice>
              <mc:Fallback>
                <p:oleObj name="Equation" r:id="rId9" imgW="1079280" imgH="19044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5064126"/>
                        <a:ext cx="27162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305800" cy="1041400"/>
          </a:xfrm>
          <a:ln/>
        </p:spPr>
        <p:txBody>
          <a:bodyPr/>
          <a:lstStyle/>
          <a:p>
            <a:r>
              <a:rPr lang="en-GB"/>
              <a:t>Carbon and nutrients estimation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902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000"/>
              <a:t>				</a:t>
            </a:r>
            <a:endParaRPr lang="en-GB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133600" y="1828800"/>
            <a:ext cx="2133600" cy="1295400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 baseline="0">
                <a:solidFill>
                  <a:srgbClr val="663300"/>
                </a:solidFill>
              </a:rPr>
              <a:t>Stand </a:t>
            </a:r>
          </a:p>
          <a:p>
            <a:pPr algn="ctr"/>
            <a:r>
              <a:rPr lang="en-GB" sz="2000" baseline="0">
                <a:solidFill>
                  <a:srgbClr val="663300"/>
                </a:solidFill>
              </a:rPr>
              <a:t>characteristics</a:t>
            </a:r>
          </a:p>
          <a:p>
            <a:pPr algn="ctr"/>
            <a:r>
              <a:rPr lang="en-GB" sz="2000" baseline="0">
                <a:solidFill>
                  <a:srgbClr val="996600"/>
                </a:solidFill>
              </a:rPr>
              <a:t>model</a:t>
            </a:r>
          </a:p>
          <a:p>
            <a:pPr algn="ctr"/>
            <a:r>
              <a:rPr lang="en-GB" sz="2000" baseline="0">
                <a:solidFill>
                  <a:srgbClr val="996600"/>
                </a:solidFill>
              </a:rPr>
              <a:t>inicialisation</a:t>
            </a:r>
          </a:p>
          <a:p>
            <a:pPr algn="ctr"/>
            <a:endParaRPr lang="en-GB" sz="2000" baseline="30000">
              <a:solidFill>
                <a:srgbClr val="996600"/>
              </a:solidFill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133600" y="4419600"/>
            <a:ext cx="2133600" cy="1295400"/>
          </a:xfrm>
          <a:prstGeom prst="flowChartProcess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baseline="0">
                <a:solidFill>
                  <a:srgbClr val="663300"/>
                </a:solidFill>
              </a:rPr>
              <a:t>GLOBULUS </a:t>
            </a:r>
          </a:p>
          <a:p>
            <a:pPr algn="ctr"/>
            <a:r>
              <a:rPr lang="en-GB" baseline="0">
                <a:solidFill>
                  <a:srgbClr val="663300"/>
                </a:solidFill>
              </a:rPr>
              <a:t>2.0</a:t>
            </a:r>
            <a:endParaRPr lang="en-GB" baseline="30000">
              <a:solidFill>
                <a:srgbClr val="663300"/>
              </a:solidFill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2895600" y="312420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rgbClr val="663300"/>
          </a:solidFill>
          <a:ln w="12700">
            <a:solidFill>
              <a:srgbClr val="66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800600" y="2971800"/>
            <a:ext cx="1676400" cy="457200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Leaves</a:t>
            </a:r>
            <a:endParaRPr lang="pt-PT" baseline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800600" y="3429000"/>
            <a:ext cx="16764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Branches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00600" y="3886200"/>
            <a:ext cx="1676400" cy="4572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FFCC66"/>
                </a:solidFill>
              </a:rPr>
              <a:t>Wood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800600" y="4343400"/>
            <a:ext cx="1676400" cy="457200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Bark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495800" y="4800601"/>
            <a:ext cx="2209800" cy="430887"/>
          </a:xfrm>
          <a:prstGeom prst="rect">
            <a:avLst/>
          </a:prstGeom>
          <a:noFill/>
          <a:ln w="76200">
            <a:solidFill>
              <a:srgbClr val="66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200" baseline="0">
                <a:solidFill>
                  <a:srgbClr val="669900"/>
                </a:solidFill>
              </a:rPr>
              <a:t>Biomass ha</a:t>
            </a:r>
            <a:r>
              <a:rPr lang="pt-PT" sz="2200" baseline="30000">
                <a:solidFill>
                  <a:srgbClr val="669900"/>
                </a:solidFill>
              </a:rPr>
              <a:t>-1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505200" y="57912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baseline="0">
              <a:solidFill>
                <a:srgbClr val="663300"/>
              </a:solidFill>
              <a:latin typeface="Times New Roman" pitchFamily="18" charset="0"/>
            </a:endParaRPr>
          </a:p>
        </p:txBody>
      </p:sp>
      <p:grpSp>
        <p:nvGrpSpPr>
          <p:cNvPr id="67597" name="Group 13"/>
          <p:cNvGrpSpPr>
            <a:grpSpLocks/>
          </p:cNvGrpSpPr>
          <p:nvPr/>
        </p:nvGrpSpPr>
        <p:grpSpPr bwMode="auto">
          <a:xfrm>
            <a:off x="6477000" y="3200400"/>
            <a:ext cx="1676400" cy="1600200"/>
            <a:chOff x="3120" y="2208"/>
            <a:chExt cx="1056" cy="1008"/>
          </a:xfrm>
        </p:grpSpPr>
        <p:sp>
          <p:nvSpPr>
            <p:cNvPr id="67598" name="AutoShape 14"/>
            <p:cNvSpPr>
              <a:spLocks noChangeArrowheads="1"/>
            </p:cNvSpPr>
            <p:nvPr/>
          </p:nvSpPr>
          <p:spPr bwMode="auto">
            <a:xfrm>
              <a:off x="3120" y="2208"/>
              <a:ext cx="1056" cy="1008"/>
            </a:xfrm>
            <a:prstGeom prst="rightArrow">
              <a:avLst>
                <a:gd name="adj1" fmla="val 50000"/>
                <a:gd name="adj2" fmla="val 26190"/>
              </a:avLst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Text Box 15"/>
            <p:cNvSpPr txBox="1">
              <a:spLocks noChangeArrowheads="1"/>
            </p:cNvSpPr>
            <p:nvPr/>
          </p:nvSpPr>
          <p:spPr bwMode="auto">
            <a:xfrm>
              <a:off x="3216" y="2496"/>
              <a:ext cx="9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1800" baseline="0">
                  <a:solidFill>
                    <a:srgbClr val="663300"/>
                  </a:solidFill>
                </a:rPr>
                <a:t>Chemical composition</a:t>
              </a:r>
              <a:endParaRPr lang="pt-PT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8153400" y="2971800"/>
            <a:ext cx="1676400" cy="457200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Leaves</a:t>
            </a:r>
            <a:endParaRPr lang="pt-PT" baseline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8153400" y="3429000"/>
            <a:ext cx="16764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Branches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8153400" y="3886200"/>
            <a:ext cx="1676400" cy="4572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FFCC66"/>
                </a:solidFill>
              </a:rPr>
              <a:t>Wood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8153400" y="4343400"/>
            <a:ext cx="1676400" cy="457200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Bark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7010400" y="4792664"/>
            <a:ext cx="3352800" cy="430887"/>
          </a:xfrm>
          <a:prstGeom prst="rect">
            <a:avLst/>
          </a:prstGeom>
          <a:noFill/>
          <a:ln w="76200">
            <a:solidFill>
              <a:srgbClr val="6699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2200" baseline="0">
                <a:solidFill>
                  <a:srgbClr val="669900"/>
                </a:solidFill>
              </a:rPr>
              <a:t>CO</a:t>
            </a:r>
            <a:r>
              <a:rPr lang="pt-PT" sz="2200">
                <a:solidFill>
                  <a:srgbClr val="669900"/>
                </a:solidFill>
              </a:rPr>
              <a:t>2 </a:t>
            </a:r>
            <a:r>
              <a:rPr lang="pt-PT" sz="2200" baseline="0">
                <a:solidFill>
                  <a:srgbClr val="669900"/>
                </a:solidFill>
              </a:rPr>
              <a:t>and nutrients ha</a:t>
            </a:r>
            <a:r>
              <a:rPr lang="pt-PT" sz="2200" baseline="30000">
                <a:solidFill>
                  <a:srgbClr val="669900"/>
                </a:solidFill>
              </a:rPr>
              <a:t>-1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724400" y="230028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aseline="0">
                <a:solidFill>
                  <a:srgbClr val="663300"/>
                </a:solidFill>
              </a:rPr>
              <a:t>Biomass</a:t>
            </a:r>
            <a:endParaRPr lang="en-GB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848600" y="1905000"/>
            <a:ext cx="228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aseline="0">
                <a:solidFill>
                  <a:srgbClr val="663300"/>
                </a:solidFill>
              </a:rPr>
              <a:t>CO</a:t>
            </a:r>
            <a:r>
              <a:rPr lang="en-GB" sz="2800">
                <a:solidFill>
                  <a:srgbClr val="663300"/>
                </a:solidFill>
              </a:rPr>
              <a:t>2</a:t>
            </a:r>
            <a:r>
              <a:rPr lang="en-GB" sz="2800" baseline="0">
                <a:solidFill>
                  <a:srgbClr val="663300"/>
                </a:solidFill>
              </a:rPr>
              <a:t> nutrients</a:t>
            </a:r>
            <a:endParaRPr lang="en-GB" sz="2800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4800600" y="5334000"/>
            <a:ext cx="1676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Roots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8153400" y="5334000"/>
            <a:ext cx="1676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aseline="0">
                <a:solidFill>
                  <a:srgbClr val="663300"/>
                </a:solidFill>
              </a:rPr>
              <a:t>Roots</a:t>
            </a:r>
            <a:endParaRPr lang="pt-PT" baseline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 autoUpdateAnimBg="0"/>
      <p:bldP spid="67589" grpId="0" animBg="1" autoUpdateAnimBg="0"/>
      <p:bldP spid="67590" grpId="0" animBg="1"/>
      <p:bldP spid="67591" grpId="0" animBg="1" autoUpdateAnimBg="0"/>
      <p:bldP spid="67592" grpId="0" animBg="1" autoUpdateAnimBg="0"/>
      <p:bldP spid="67593" grpId="0" animBg="1" autoUpdateAnimBg="0"/>
      <p:bldP spid="67594" grpId="0" animBg="1" autoUpdateAnimBg="0"/>
      <p:bldP spid="67595" grpId="0" animBg="1" autoUpdateAnimBg="0"/>
      <p:bldP spid="67596" grpId="0" animBg="1" autoUpdateAnimBg="0"/>
      <p:bldP spid="67600" grpId="0" animBg="1" autoUpdateAnimBg="0"/>
      <p:bldP spid="67601" grpId="0" animBg="1" autoUpdateAnimBg="0"/>
      <p:bldP spid="67602" grpId="0" animBg="1" autoUpdateAnimBg="0"/>
      <p:bldP spid="67603" grpId="0" animBg="1" autoUpdateAnimBg="0"/>
      <p:bldP spid="67604" grpId="0" animBg="1" autoUpdateAnimBg="0"/>
      <p:bldP spid="67605" grpId="0" autoUpdateAnimBg="0"/>
      <p:bldP spid="67606" grpId="0" autoUpdateAnimBg="0"/>
      <p:bldP spid="67607" grpId="0" animBg="1" autoUpdateAnimBg="0"/>
      <p:bldP spid="6760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382000" cy="4343400"/>
          </a:xfrm>
          <a:ln/>
        </p:spPr>
        <p:txBody>
          <a:bodyPr/>
          <a:lstStyle/>
          <a:p>
            <a:r>
              <a:rPr lang="en-US" dirty="0"/>
              <a:t>GLOBULUS 2.1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Let’s see the EXCEL program that was prepared as a help for qualitative model evaluation</a:t>
            </a: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5181600" y="4876800"/>
            <a:ext cx="1905000" cy="167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 autoUpdateAnimBg="0"/>
      <p:bldP spid="1146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Globulus 3.0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8439150" cy="4724400"/>
          </a:xfrm>
        </p:spPr>
        <p:txBody>
          <a:bodyPr/>
          <a:lstStyle/>
          <a:p>
            <a:pPr marL="0" indent="0">
              <a:buNone/>
            </a:pPr>
            <a:r>
              <a:rPr lang="pt-PT" sz="1900" dirty="0"/>
              <a:t>			</a:t>
            </a:r>
          </a:p>
          <a:p>
            <a:pPr>
              <a:spcBef>
                <a:spcPct val="0"/>
              </a:spcBef>
            </a:pPr>
            <a:r>
              <a:rPr lang="pt-PT" sz="2900" b="0" dirty="0">
                <a:solidFill>
                  <a:schemeClr val="tx2"/>
                </a:solidFill>
              </a:rPr>
              <a:t>Recently a new version of the Globulus model –</a:t>
            </a:r>
            <a:r>
              <a:rPr lang="pt-PT" sz="2900" b="0" dirty="0">
                <a:solidFill>
                  <a:srgbClr val="000000"/>
                </a:solidFill>
              </a:rPr>
              <a:t> </a:t>
            </a:r>
            <a:r>
              <a:rPr lang="pt-PT" sz="2900" b="0" dirty="0"/>
              <a:t>Globulus 3.0</a:t>
            </a:r>
            <a:r>
              <a:rPr lang="pt-PT" sz="2900" b="0" dirty="0">
                <a:solidFill>
                  <a:srgbClr val="000000"/>
                </a:solidFill>
              </a:rPr>
              <a:t> </a:t>
            </a:r>
            <a:r>
              <a:rPr lang="pt-PT" sz="2900" b="0" dirty="0">
                <a:solidFill>
                  <a:schemeClr val="tx2"/>
                </a:solidFill>
              </a:rPr>
              <a:t>– was developed with a more diversified (in terms of planting density and site index) data set</a:t>
            </a:r>
          </a:p>
          <a:p>
            <a:pPr>
              <a:spcBef>
                <a:spcPts val="500"/>
              </a:spcBef>
            </a:pPr>
            <a:r>
              <a:rPr lang="pt-PT" sz="2900" b="0" dirty="0">
                <a:solidFill>
                  <a:schemeClr val="tx2"/>
                </a:solidFill>
              </a:rPr>
              <a:t>Some of the problems that were detected in the GLOBULUS 2.1 were solved</a:t>
            </a:r>
          </a:p>
          <a:p>
            <a:pPr marL="0" indent="0">
              <a:spcBef>
                <a:spcPct val="0"/>
              </a:spcBef>
              <a:buNone/>
            </a:pPr>
            <a:endParaRPr lang="pt-PT" sz="1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63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Globulus 3.0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8439150" cy="4724400"/>
          </a:xfrm>
        </p:spPr>
        <p:txBody>
          <a:bodyPr/>
          <a:lstStyle/>
          <a:p>
            <a:pPr marL="0" indent="0">
              <a:buNone/>
            </a:pPr>
            <a:r>
              <a:rPr lang="pt-PT" sz="1900"/>
              <a:t>				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6014" y="1866901"/>
            <a:ext cx="2168525" cy="407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2538" y="1866900"/>
            <a:ext cx="2068512" cy="408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452816" y="5887394"/>
            <a:ext cx="74927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defTabSz="762000"/>
            <a:r>
              <a:rPr lang="pt-PT" dirty="0"/>
              <a:t>Distribution of the data: stands from seedling (left) and</a:t>
            </a:r>
            <a:r>
              <a:rPr lang="pt-PT" baseline="0" dirty="0"/>
              <a:t> </a:t>
            </a:r>
            <a:r>
              <a:rPr lang="pt-PT" dirty="0"/>
              <a:t>coppice</a:t>
            </a:r>
            <a:r>
              <a:rPr lang="pt-PT" baseline="0" dirty="0"/>
              <a:t> </a:t>
            </a:r>
            <a:r>
              <a:rPr lang="pt-PT" dirty="0"/>
              <a:t>(right)</a:t>
            </a:r>
          </a:p>
        </p:txBody>
      </p:sp>
    </p:spTree>
    <p:extLst>
      <p:ext uri="{BB962C8B-B14F-4D97-AF65-F5344CB8AC3E}">
        <p14:creationId xmlns:p14="http://schemas.microsoft.com/office/powerpoint/2010/main" val="417494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Globulus 3.0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8439150" cy="4724400"/>
          </a:xfrm>
        </p:spPr>
        <p:txBody>
          <a:bodyPr/>
          <a:lstStyle/>
          <a:p>
            <a:pPr marL="420688"/>
            <a:r>
              <a:rPr lang="pt-PT" sz="2900" dirty="0"/>
              <a:t>Globulus 3.0 </a:t>
            </a:r>
            <a:r>
              <a:rPr lang="pt-PT" sz="2900" b="0" dirty="0">
                <a:solidFill>
                  <a:schemeClr val="tx2"/>
                </a:solidFill>
              </a:rPr>
              <a:t>is not based in regions</a:t>
            </a:r>
          </a:p>
          <a:p>
            <a:pPr marL="420688"/>
            <a:r>
              <a:rPr lang="pt-PT" sz="2900" b="0" dirty="0">
                <a:solidFill>
                  <a:schemeClr val="tx2"/>
                </a:solidFill>
              </a:rPr>
              <a:t>Parameters of the growth and prediction equations are expressed as functions of climate variables (e.g., number of rainy days and altitude)</a:t>
            </a:r>
          </a:p>
          <a:p>
            <a:pPr marL="420688"/>
            <a:r>
              <a:rPr lang="pt-PT" sz="2900" b="0" dirty="0"/>
              <a:t>Globulus 3.0</a:t>
            </a:r>
            <a:r>
              <a:rPr lang="pt-PT" sz="2900" b="0" dirty="0">
                <a:solidFill>
                  <a:srgbClr val="000000"/>
                </a:solidFill>
              </a:rPr>
              <a:t> </a:t>
            </a:r>
            <a:r>
              <a:rPr lang="pt-PT" sz="2900" b="0" dirty="0">
                <a:solidFill>
                  <a:schemeClr val="tx2"/>
                </a:solidFill>
              </a:rPr>
              <a:t>considers the trasition between rotations, assuming a mortality rate for the stumps and including an equation to predict ingrowth of the new shoots</a:t>
            </a:r>
          </a:p>
          <a:p>
            <a:pPr marL="0" indent="0">
              <a:spcBef>
                <a:spcPct val="0"/>
              </a:spcBef>
              <a:buNone/>
            </a:pPr>
            <a:endParaRPr lang="pt-PT" sz="1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Globulus 3.0</a:t>
            </a:r>
            <a:endParaRPr lang="en-US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PT" sz="100" dirty="0"/>
          </a:p>
          <a:p>
            <a:r>
              <a:rPr lang="pt-PT" sz="2900" b="0" dirty="0">
                <a:solidFill>
                  <a:schemeClr val="tx2"/>
                </a:solidFill>
              </a:rPr>
              <a:t>The volume functions allow for a compatible estimation of volume with and without bark and with and without stump</a:t>
            </a:r>
          </a:p>
          <a:p>
            <a:r>
              <a:rPr lang="pt-PT" sz="2900" b="0" dirty="0">
                <a:solidFill>
                  <a:schemeClr val="tx2"/>
                </a:solidFill>
              </a:rPr>
              <a:t>Biomass functions were greatly improved</a:t>
            </a:r>
          </a:p>
        </p:txBody>
      </p:sp>
    </p:spTree>
    <p:extLst>
      <p:ext uri="{BB962C8B-B14F-4D97-AF65-F5344CB8AC3E}">
        <p14:creationId xmlns:p14="http://schemas.microsoft.com/office/powerpoint/2010/main" val="3604679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382000" cy="4343400"/>
          </a:xfrm>
          <a:ln/>
        </p:spPr>
        <p:txBody>
          <a:bodyPr/>
          <a:lstStyle/>
          <a:p>
            <a:r>
              <a:rPr lang="en-US" dirty="0"/>
              <a:t>GLOBULUS 3.0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Read the word document that describes it!</a:t>
            </a:r>
          </a:p>
        </p:txBody>
      </p:sp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5181600" y="4876800"/>
            <a:ext cx="1905000" cy="1676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 autoUpdateAnimBg="0"/>
      <p:bldP spid="1146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305800" cy="1244600"/>
          </a:xfrm>
          <a:ln cap="flat"/>
        </p:spPr>
        <p:txBody>
          <a:bodyPr/>
          <a:lstStyle/>
          <a:p>
            <a:r>
              <a:rPr lang="en-GB"/>
              <a:t>DATA AVAILABLE</a:t>
            </a:r>
            <a:br>
              <a:rPr lang="en-GB"/>
            </a:br>
            <a:r>
              <a:rPr lang="en-GB" sz="2800"/>
              <a:t>Biometric information system (sibFlor)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5000" y="1981200"/>
            <a:ext cx="8382000" cy="4572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en-US" b="0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2397126" y="2098675"/>
            <a:ext cx="2708275" cy="831850"/>
            <a:chOff x="550" y="1322"/>
            <a:chExt cx="1706" cy="524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550" y="1322"/>
              <a:ext cx="1193" cy="524"/>
            </a:xfrm>
            <a:prstGeom prst="rect">
              <a:avLst/>
            </a:prstGeom>
            <a:solidFill>
              <a:schemeClr val="folHlink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baseline="0">
                  <a:solidFill>
                    <a:schemeClr val="tx1"/>
                  </a:solidFill>
                </a:rPr>
                <a:t>CFI of pulp</a:t>
              </a:r>
            </a:p>
            <a:p>
              <a:pPr defTabSz="762000"/>
              <a:r>
                <a:rPr lang="en-GB" baseline="0">
                  <a:solidFill>
                    <a:schemeClr val="tx1"/>
                  </a:solidFill>
                </a:rPr>
                <a:t>companies</a:t>
              </a: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1776" y="1588"/>
              <a:ext cx="480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00" name="Group 32"/>
          <p:cNvGrpSpPr>
            <a:grpSpLocks/>
          </p:cNvGrpSpPr>
          <p:nvPr/>
        </p:nvGrpSpPr>
        <p:grpSpPr bwMode="auto">
          <a:xfrm>
            <a:off x="2397126" y="4349751"/>
            <a:ext cx="2632075" cy="866775"/>
            <a:chOff x="550" y="2740"/>
            <a:chExt cx="1658" cy="546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50" y="2762"/>
              <a:ext cx="1162" cy="524"/>
            </a:xfrm>
            <a:prstGeom prst="rect">
              <a:avLst/>
            </a:prstGeom>
            <a:solidFill>
              <a:schemeClr val="folHlink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baseline="0">
                  <a:solidFill>
                    <a:schemeClr val="tx1"/>
                  </a:solidFill>
                </a:rPr>
                <a:t>Designed </a:t>
              </a:r>
            </a:p>
            <a:p>
              <a:pPr defTabSz="762000"/>
              <a:r>
                <a:rPr lang="en-GB" baseline="0">
                  <a:solidFill>
                    <a:schemeClr val="tx1"/>
                  </a:solidFill>
                </a:rPr>
                <a:t>trials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V="1">
              <a:off x="1728" y="2740"/>
              <a:ext cx="48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99" name="Group 31"/>
          <p:cNvGrpSpPr>
            <a:grpSpLocks/>
          </p:cNvGrpSpPr>
          <p:nvPr/>
        </p:nvGrpSpPr>
        <p:grpSpPr bwMode="auto">
          <a:xfrm>
            <a:off x="2397126" y="3241675"/>
            <a:ext cx="2327275" cy="831850"/>
            <a:chOff x="550" y="2042"/>
            <a:chExt cx="1466" cy="524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550" y="2042"/>
              <a:ext cx="1082" cy="524"/>
            </a:xfrm>
            <a:prstGeom prst="rect">
              <a:avLst/>
            </a:prstGeom>
            <a:solidFill>
              <a:schemeClr val="folHlink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baseline="0">
                  <a:solidFill>
                    <a:schemeClr val="tx1"/>
                  </a:solidFill>
                </a:rPr>
                <a:t>Permanent</a:t>
              </a:r>
            </a:p>
            <a:p>
              <a:pPr defTabSz="762000"/>
              <a:r>
                <a:rPr lang="en-GB" baseline="0">
                  <a:solidFill>
                    <a:schemeClr val="tx1"/>
                  </a:solidFill>
                </a:rPr>
                <a:t>plots</a:t>
              </a:r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728" y="2308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4749801" y="2844800"/>
            <a:ext cx="1095375" cy="1701800"/>
            <a:chOff x="2032" y="1792"/>
            <a:chExt cx="690" cy="1072"/>
          </a:xfrm>
        </p:grpSpPr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2032" y="1792"/>
              <a:ext cx="688" cy="1072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2046" y="1914"/>
              <a:ext cx="676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baseline="0">
                  <a:solidFill>
                    <a:schemeClr val="tx1"/>
                  </a:solidFill>
                </a:rPr>
                <a:t>POOL</a:t>
              </a:r>
            </a:p>
            <a:p>
              <a:pPr algn="ctr" defTabSz="762000"/>
              <a:r>
                <a:rPr lang="en-GB" baseline="0">
                  <a:solidFill>
                    <a:schemeClr val="tx1"/>
                  </a:solidFill>
                </a:rPr>
                <a:t>OF</a:t>
              </a:r>
            </a:p>
            <a:p>
              <a:pPr algn="ctr" defTabSz="762000"/>
              <a:r>
                <a:rPr lang="en-GB" baseline="0">
                  <a:solidFill>
                    <a:schemeClr val="tx1"/>
                  </a:solidFill>
                </a:rPr>
                <a:t>DATA</a:t>
              </a:r>
            </a:p>
          </p:txBody>
        </p:sp>
      </p:grp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359525" y="3013075"/>
            <a:ext cx="1620838" cy="12382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baseline="0">
                <a:solidFill>
                  <a:schemeClr val="tx1"/>
                </a:solidFill>
              </a:rPr>
              <a:t>Editing</a:t>
            </a:r>
          </a:p>
          <a:p>
            <a:pPr defTabSz="762000"/>
            <a:r>
              <a:rPr lang="en-GB" baseline="0">
                <a:solidFill>
                  <a:schemeClr val="tx1"/>
                </a:solidFill>
              </a:rPr>
              <a:t>and</a:t>
            </a:r>
          </a:p>
          <a:p>
            <a:pPr defTabSz="762000"/>
            <a:r>
              <a:rPr lang="en-GB" baseline="0">
                <a:solidFill>
                  <a:schemeClr val="tx1"/>
                </a:solidFill>
              </a:rPr>
              <a:t>validation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867400" y="358775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8077200" y="3587750"/>
            <a:ext cx="45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8521700" y="2901950"/>
            <a:ext cx="1231900" cy="1524000"/>
            <a:chOff x="4408" y="1828"/>
            <a:chExt cx="776" cy="960"/>
          </a:xfrm>
        </p:grpSpPr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4416" y="1828"/>
              <a:ext cx="768" cy="960"/>
            </a:xfrm>
            <a:prstGeom prst="flowChartMagneticDisk">
              <a:avLst/>
            </a:prstGeom>
            <a:solidFill>
              <a:schemeClr val="accent1"/>
            </a:solidFill>
            <a:ln w="635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Rectangle 18"/>
            <p:cNvSpPr>
              <a:spLocks noChangeArrowheads="1"/>
            </p:cNvSpPr>
            <p:nvPr/>
          </p:nvSpPr>
          <p:spPr bwMode="auto">
            <a:xfrm>
              <a:off x="4408" y="2260"/>
              <a:ext cx="7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i="1" baseline="0">
                  <a:solidFill>
                    <a:schemeClr val="tx1"/>
                  </a:solidFill>
                </a:rPr>
                <a:t>sibFlor</a:t>
              </a:r>
              <a:endParaRPr lang="en-GB" baseline="0">
                <a:solidFill>
                  <a:schemeClr val="tx1"/>
                </a:solidFill>
              </a:endParaRPr>
            </a:p>
          </p:txBody>
        </p: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648200" y="4724401"/>
            <a:ext cx="1524000" cy="181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000" baseline="0">
                <a:latin typeface="Comic Sans MS" pitchFamily="66" charset="0"/>
              </a:rPr>
              <a:t>Celpa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000" baseline="0">
                <a:latin typeface="Comic Sans MS" pitchFamily="66" charset="0"/>
              </a:rPr>
              <a:t>Def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000" baseline="0">
                <a:latin typeface="Comic Sans MS" pitchFamily="66" charset="0"/>
              </a:rPr>
              <a:t>Portucel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000" baseline="0">
                <a:latin typeface="Comic Sans MS" pitchFamily="66" charset="0"/>
              </a:rPr>
              <a:t>Silvicaima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000" baseline="0">
                <a:latin typeface="Comic Sans MS" pitchFamily="66" charset="0"/>
              </a:rPr>
              <a:t>Soporcel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GB" sz="2000" baseline="0">
                <a:latin typeface="Comic Sans MS" pitchFamily="66" charset="0"/>
              </a:rPr>
              <a:t>StoraCelbi</a:t>
            </a:r>
          </a:p>
        </p:txBody>
      </p:sp>
    </p:spTree>
    <p:extLst>
      <p:ext uri="{BB962C8B-B14F-4D97-AF65-F5344CB8AC3E}">
        <p14:creationId xmlns:p14="http://schemas.microsoft.com/office/powerpoint/2010/main" val="40029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80" grpId="0" animBg="1" autoUpdateAnimBg="0"/>
      <p:bldP spid="7181" grpId="0" animBg="1"/>
      <p:bldP spid="7187" grpId="0" animBg="1"/>
      <p:bldP spid="71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Model GLOBULUS 2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648200"/>
          </a:xfrm>
        </p:spPr>
        <p:txBody>
          <a:bodyPr/>
          <a:lstStyle/>
          <a:p>
            <a:endParaRPr lang="en-GB" sz="100" dirty="0"/>
          </a:p>
          <a:p>
            <a:r>
              <a:rPr lang="en-GB" dirty="0"/>
              <a:t>8 climatic regions defined on the basis of digitised climatic information</a:t>
            </a:r>
          </a:p>
          <a:p>
            <a:r>
              <a:rPr lang="en-GB" dirty="0"/>
              <a:t>Compatible basal area initialisation and projection functions</a:t>
            </a:r>
          </a:p>
          <a:p>
            <a:r>
              <a:rPr lang="en-GB" dirty="0"/>
              <a:t>Compatible total volume initialisation and projection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Model GLOBULUS 2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8382000" cy="4648200"/>
          </a:xfrm>
        </p:spPr>
        <p:txBody>
          <a:bodyPr/>
          <a:lstStyle/>
          <a:p>
            <a:endParaRPr lang="en-GB" sz="100" dirty="0"/>
          </a:p>
          <a:p>
            <a:r>
              <a:rPr lang="en-GB" dirty="0"/>
              <a:t>Additional output:</a:t>
            </a:r>
          </a:p>
          <a:p>
            <a:pPr lvl="1"/>
            <a:endParaRPr lang="en-GB" sz="800" dirty="0"/>
          </a:p>
          <a:p>
            <a:pPr lvl="1"/>
            <a:r>
              <a:rPr lang="en-GB" dirty="0"/>
              <a:t>total volumes over and </a:t>
            </a:r>
            <a:r>
              <a:rPr lang="en-GB" dirty="0" err="1"/>
              <a:t>underbark</a:t>
            </a:r>
            <a:endParaRPr lang="en-GB" dirty="0"/>
          </a:p>
          <a:p>
            <a:pPr lvl="1"/>
            <a:r>
              <a:rPr lang="en-GB" dirty="0"/>
              <a:t>merchantable volumes</a:t>
            </a:r>
          </a:p>
          <a:p>
            <a:pPr lvl="1"/>
            <a:r>
              <a:rPr lang="en-GB" dirty="0"/>
              <a:t>total biomass</a:t>
            </a:r>
          </a:p>
          <a:p>
            <a:pPr lvl="1"/>
            <a:r>
              <a:rPr lang="en-GB" dirty="0"/>
              <a:t>biomass per components: wood, bark, leaves and branches</a:t>
            </a:r>
          </a:p>
          <a:p>
            <a:pPr lvl="1"/>
            <a:r>
              <a:rPr lang="en-GB" dirty="0"/>
              <a:t>leaf area estimation</a:t>
            </a:r>
          </a:p>
          <a:p>
            <a:pPr lvl="1"/>
            <a:r>
              <a:rPr lang="en-GB" dirty="0"/>
              <a:t>carbon sequestration</a:t>
            </a:r>
          </a:p>
          <a:p>
            <a:pPr lvl="1"/>
            <a:r>
              <a:rPr lang="en-GB" dirty="0"/>
              <a:t>nutrients accumulation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31800"/>
            <a:ext cx="8382000" cy="1016000"/>
          </a:xfrm>
          <a:ln cap="flat"/>
        </p:spPr>
        <p:txBody>
          <a:bodyPr/>
          <a:lstStyle/>
          <a:p>
            <a:r>
              <a:rPr lang="en-GB"/>
              <a:t>Definition of climatic regions</a:t>
            </a:r>
            <a:endParaRPr lang="en-GB" sz="280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 sz="100" dirty="0"/>
          </a:p>
          <a:p>
            <a:r>
              <a:rPr lang="en-GB" dirty="0"/>
              <a:t>The climate of each one of the 275 counties in the country was characterised with the help of digitised climatic maps and a GIS</a:t>
            </a:r>
          </a:p>
          <a:p>
            <a:r>
              <a:rPr lang="en-GB" dirty="0"/>
              <a:t>PCA followed by hierarchical classification were used to divide the country into 6 regions</a:t>
            </a:r>
          </a:p>
          <a:p>
            <a:r>
              <a:rPr lang="en-GB" dirty="0"/>
              <a:t>South region was still split into 3 additional regions, originating a total of 8 regions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nani\globulus\regiões\reg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3226" r="19792" b="32892"/>
          <a:stretch>
            <a:fillRect/>
          </a:stretch>
        </p:blipFill>
        <p:spPr bwMode="auto">
          <a:xfrm>
            <a:off x="1905000" y="381001"/>
            <a:ext cx="4059238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172200" y="457200"/>
            <a:ext cx="4114800" cy="1041400"/>
          </a:xfrm>
          <a:ln/>
        </p:spPr>
        <p:txBody>
          <a:bodyPr/>
          <a:lstStyle/>
          <a:p>
            <a:r>
              <a:rPr lang="en-GB" sz="2800"/>
              <a:t>Hierarchical classification</a:t>
            </a:r>
          </a:p>
        </p:txBody>
      </p:sp>
      <p:pic>
        <p:nvPicPr>
          <p:cNvPr id="99332" name="Picture 4" descr="D:\nani\globulus\regiões\reg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3226" r="19792" b="32892"/>
          <a:stretch>
            <a:fillRect/>
          </a:stretch>
        </p:blipFill>
        <p:spPr bwMode="auto">
          <a:xfrm>
            <a:off x="1905000" y="381001"/>
            <a:ext cx="4059238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D:\nani\globulus\regiões\reg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3226" r="19792" b="32892"/>
          <a:stretch>
            <a:fillRect/>
          </a:stretch>
        </p:blipFill>
        <p:spPr bwMode="auto">
          <a:xfrm>
            <a:off x="1905000" y="381001"/>
            <a:ext cx="4059238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D:\nani\globulus\regiões\reg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3226" r="19792" b="32892"/>
          <a:stretch>
            <a:fillRect/>
          </a:stretch>
        </p:blipFill>
        <p:spPr bwMode="auto">
          <a:xfrm>
            <a:off x="1905000" y="381001"/>
            <a:ext cx="4059238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D:\nani\globulus\regiões\reg5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3226" r="19792" b="32892"/>
          <a:stretch>
            <a:fillRect/>
          </a:stretch>
        </p:blipFill>
        <p:spPr bwMode="auto">
          <a:xfrm>
            <a:off x="1905000" y="381001"/>
            <a:ext cx="4059238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D:\nani\globulus\regiões\reg6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3226" r="19792" b="32892"/>
          <a:stretch>
            <a:fillRect/>
          </a:stretch>
        </p:blipFill>
        <p:spPr bwMode="auto">
          <a:xfrm>
            <a:off x="1905000" y="381001"/>
            <a:ext cx="4059238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7" name="Picture 9" descr="D:\nani\globulus\regiões\reg7_sl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3226" r="19792" b="32892"/>
          <a:stretch>
            <a:fillRect/>
          </a:stretch>
        </p:blipFill>
        <p:spPr bwMode="auto">
          <a:xfrm>
            <a:off x="1905001" y="381000"/>
            <a:ext cx="4056063" cy="60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248400" y="1981200"/>
            <a:ext cx="40386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just" defTabSz="762000">
              <a:spcBef>
                <a:spcPct val="55000"/>
              </a:spcBef>
              <a:buClr>
                <a:schemeClr val="tx2"/>
              </a:buClr>
              <a:buSzPct val="100000"/>
              <a:buFont typeface="Monotype Sorts" pitchFamily="2" charset="2"/>
              <a:buChar char="è"/>
            </a:pPr>
            <a:r>
              <a:rPr lang="en-GB" sz="2800" baseline="0">
                <a:solidFill>
                  <a:schemeClr val="tx1"/>
                </a:solidFill>
              </a:rPr>
              <a:t>Eight regions</a:t>
            </a:r>
          </a:p>
          <a:p>
            <a:pPr marL="742950" lvl="1" indent="-285750" algn="just" defTabSz="762000">
              <a:spcBef>
                <a:spcPct val="20000"/>
              </a:spcBef>
              <a:buClr>
                <a:schemeClr val="tx2"/>
              </a:buClr>
              <a:buSzPct val="80000"/>
              <a:buFont typeface="Marlett" pitchFamily="2" charset="2"/>
              <a:buChar char="r"/>
            </a:pPr>
            <a:endParaRPr lang="en-GB" sz="800" baseline="0">
              <a:solidFill>
                <a:schemeClr val="tx1"/>
              </a:solidFill>
            </a:endParaRPr>
          </a:p>
        </p:txBody>
      </p:sp>
      <p:pic>
        <p:nvPicPr>
          <p:cNvPr id="99339" name="Picture 11" descr="D:\Slides\GLOBULUS\reg(6+2)_cl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8" t="13411" r="20155" b="32942"/>
          <a:stretch>
            <a:fillRect/>
          </a:stretch>
        </p:blipFill>
        <p:spPr bwMode="auto">
          <a:xfrm>
            <a:off x="1919288" y="381000"/>
            <a:ext cx="40243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4800600" y="3962400"/>
            <a:ext cx="533400" cy="1828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76" name="Group 48"/>
          <p:cNvGrpSpPr>
            <a:grpSpLocks/>
          </p:cNvGrpSpPr>
          <p:nvPr/>
        </p:nvGrpSpPr>
        <p:grpSpPr bwMode="auto">
          <a:xfrm>
            <a:off x="6477000" y="2514600"/>
            <a:ext cx="3886200" cy="3627438"/>
            <a:chOff x="3120" y="1584"/>
            <a:chExt cx="2448" cy="2285"/>
          </a:xfrm>
        </p:grpSpPr>
        <p:sp>
          <p:nvSpPr>
            <p:cNvPr id="99360" name="Text Box 32"/>
            <p:cNvSpPr txBox="1">
              <a:spLocks noChangeArrowheads="1"/>
            </p:cNvSpPr>
            <p:nvPr/>
          </p:nvSpPr>
          <p:spPr bwMode="auto">
            <a:xfrm>
              <a:off x="3408" y="1872"/>
              <a:ext cx="216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2 North/centre Litoral</a:t>
              </a:r>
            </a:p>
          </p:txBody>
        </p:sp>
        <p:sp>
          <p:nvSpPr>
            <p:cNvPr id="99361" name="Text Box 33"/>
            <p:cNvSpPr txBox="1">
              <a:spLocks noChangeArrowheads="1"/>
            </p:cNvSpPr>
            <p:nvPr/>
          </p:nvSpPr>
          <p:spPr bwMode="auto">
            <a:xfrm>
              <a:off x="3408" y="2160"/>
              <a:ext cx="19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3 Centre Litoral</a:t>
              </a:r>
            </a:p>
          </p:txBody>
        </p:sp>
        <p:sp>
          <p:nvSpPr>
            <p:cNvPr id="99362" name="Text Box 34"/>
            <p:cNvSpPr txBox="1">
              <a:spLocks noChangeArrowheads="1"/>
            </p:cNvSpPr>
            <p:nvPr/>
          </p:nvSpPr>
          <p:spPr bwMode="auto">
            <a:xfrm>
              <a:off x="3408" y="2448"/>
              <a:ext cx="19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4 South Litoral</a:t>
              </a:r>
            </a:p>
          </p:txBody>
        </p:sp>
        <p:sp>
          <p:nvSpPr>
            <p:cNvPr id="99363" name="Text Box 35"/>
            <p:cNvSpPr txBox="1">
              <a:spLocks noChangeArrowheads="1"/>
            </p:cNvSpPr>
            <p:nvPr/>
          </p:nvSpPr>
          <p:spPr bwMode="auto">
            <a:xfrm>
              <a:off x="3408" y="2736"/>
              <a:ext cx="19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5 Tagus Valley</a:t>
              </a:r>
            </a:p>
          </p:txBody>
        </p:sp>
        <p:sp>
          <p:nvSpPr>
            <p:cNvPr id="99364" name="Text Box 36"/>
            <p:cNvSpPr txBox="1">
              <a:spLocks noChangeArrowheads="1"/>
            </p:cNvSpPr>
            <p:nvPr/>
          </p:nvSpPr>
          <p:spPr bwMode="auto">
            <a:xfrm>
              <a:off x="3408" y="3024"/>
              <a:ext cx="19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6 North Interior</a:t>
              </a:r>
            </a:p>
          </p:txBody>
        </p:sp>
        <p:sp>
          <p:nvSpPr>
            <p:cNvPr id="99365" name="Text Box 37"/>
            <p:cNvSpPr txBox="1">
              <a:spLocks noChangeArrowheads="1"/>
            </p:cNvSpPr>
            <p:nvPr/>
          </p:nvSpPr>
          <p:spPr bwMode="auto">
            <a:xfrm>
              <a:off x="3408" y="3312"/>
              <a:ext cx="19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7 South Interior</a:t>
              </a:r>
            </a:p>
          </p:txBody>
        </p:sp>
        <p:sp>
          <p:nvSpPr>
            <p:cNvPr id="99366" name="Text Box 38"/>
            <p:cNvSpPr txBox="1">
              <a:spLocks noChangeArrowheads="1"/>
            </p:cNvSpPr>
            <p:nvPr/>
          </p:nvSpPr>
          <p:spPr bwMode="auto">
            <a:xfrm>
              <a:off x="3408" y="3600"/>
              <a:ext cx="19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8 Douro valley</a:t>
              </a:r>
            </a:p>
          </p:txBody>
        </p:sp>
        <p:sp>
          <p:nvSpPr>
            <p:cNvPr id="99358" name="Text Box 30"/>
            <p:cNvSpPr txBox="1">
              <a:spLocks noChangeArrowheads="1"/>
            </p:cNvSpPr>
            <p:nvPr/>
          </p:nvSpPr>
          <p:spPr bwMode="auto">
            <a:xfrm>
              <a:off x="3408" y="1584"/>
              <a:ext cx="190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aseline="0">
                  <a:latin typeface="Comic Sans MS" pitchFamily="66" charset="0"/>
                </a:rPr>
                <a:t>1 North Litoral</a:t>
              </a:r>
            </a:p>
          </p:txBody>
        </p:sp>
        <p:sp>
          <p:nvSpPr>
            <p:cNvPr id="99367" name="Rectangle 39"/>
            <p:cNvSpPr>
              <a:spLocks noChangeArrowheads="1"/>
            </p:cNvSpPr>
            <p:nvPr/>
          </p:nvSpPr>
          <p:spPr bwMode="auto">
            <a:xfrm>
              <a:off x="3120" y="1632"/>
              <a:ext cx="288" cy="192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66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8" name="Rectangle 40"/>
            <p:cNvSpPr>
              <a:spLocks noChangeArrowheads="1"/>
            </p:cNvSpPr>
            <p:nvPr/>
          </p:nvSpPr>
          <p:spPr bwMode="auto">
            <a:xfrm>
              <a:off x="3120" y="1920"/>
              <a:ext cx="288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Rectangle 41"/>
            <p:cNvSpPr>
              <a:spLocks noChangeArrowheads="1"/>
            </p:cNvSpPr>
            <p:nvPr/>
          </p:nvSpPr>
          <p:spPr bwMode="auto">
            <a:xfrm>
              <a:off x="3120" y="2208"/>
              <a:ext cx="28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3120" y="2496"/>
              <a:ext cx="288" cy="192"/>
            </a:xfrm>
            <a:prstGeom prst="rect">
              <a:avLst/>
            </a:prstGeom>
            <a:solidFill>
              <a:srgbClr val="FFB6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Rectangle 43"/>
            <p:cNvSpPr>
              <a:spLocks noChangeArrowheads="1"/>
            </p:cNvSpPr>
            <p:nvPr/>
          </p:nvSpPr>
          <p:spPr bwMode="auto">
            <a:xfrm>
              <a:off x="3120" y="2784"/>
              <a:ext cx="288" cy="19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2" name="Rectangle 44"/>
            <p:cNvSpPr>
              <a:spLocks noChangeArrowheads="1"/>
            </p:cNvSpPr>
            <p:nvPr/>
          </p:nvSpPr>
          <p:spPr bwMode="auto">
            <a:xfrm>
              <a:off x="3120" y="3072"/>
              <a:ext cx="288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3" name="Rectangle 45"/>
            <p:cNvSpPr>
              <a:spLocks noChangeArrowheads="1"/>
            </p:cNvSpPr>
            <p:nvPr/>
          </p:nvSpPr>
          <p:spPr bwMode="auto">
            <a:xfrm>
              <a:off x="3120" y="3360"/>
              <a:ext cx="288" cy="19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4" name="Rectangle 46"/>
            <p:cNvSpPr>
              <a:spLocks noChangeArrowheads="1"/>
            </p:cNvSpPr>
            <p:nvPr/>
          </p:nvSpPr>
          <p:spPr bwMode="auto">
            <a:xfrm>
              <a:off x="3120" y="3648"/>
              <a:ext cx="288" cy="192"/>
            </a:xfrm>
            <a:prstGeom prst="rect">
              <a:avLst/>
            </a:prstGeom>
            <a:solidFill>
              <a:srgbClr val="66001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Caracterisation of the 8 regions</a:t>
            </a:r>
          </a:p>
        </p:txBody>
      </p:sp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2764"/>
            <a:ext cx="8561388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4114800" y="5867400"/>
            <a:ext cx="37338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aseline="0">
                <a:solidFill>
                  <a:srgbClr val="660011"/>
                </a:solidFill>
                <a:latin typeface="Comic Sans MS" pitchFamily="66" charset="0"/>
              </a:rPr>
              <a:t>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eiras-97">
  <a:themeElements>
    <a:clrScheme name="">
      <a:dk1>
        <a:srgbClr val="438E00"/>
      </a:dk1>
      <a:lt1>
        <a:srgbClr val="FDE3BA"/>
      </a:lt1>
      <a:dk2>
        <a:srgbClr val="790015"/>
      </a:dk2>
      <a:lt2>
        <a:srgbClr val="F6BF69"/>
      </a:lt2>
      <a:accent1>
        <a:srgbClr val="FF9966"/>
      </a:accent1>
      <a:accent2>
        <a:srgbClr val="FFA27C"/>
      </a:accent2>
      <a:accent3>
        <a:srgbClr val="FEEFD9"/>
      </a:accent3>
      <a:accent4>
        <a:srgbClr val="387800"/>
      </a:accent4>
      <a:accent5>
        <a:srgbClr val="FFCAB8"/>
      </a:accent5>
      <a:accent6>
        <a:srgbClr val="E79270"/>
      </a:accent6>
      <a:hlink>
        <a:srgbClr val="037C03"/>
      </a:hlink>
      <a:folHlink>
        <a:srgbClr val="FFFFFF"/>
      </a:folHlink>
    </a:clrScheme>
    <a:fontScheme name="oeiras-97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-25000" smtClean="0">
            <a:ln>
              <a:noFill/>
            </a:ln>
            <a:solidFill>
              <a:srgbClr val="0066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-25000" smtClean="0">
            <a:ln>
              <a:noFill/>
            </a:ln>
            <a:solidFill>
              <a:srgbClr val="0066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eiras-97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iras-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iras-97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iras-97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iras-97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iras-97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iras-97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Pages>1</Pages>
  <Words>1241</Words>
  <Application>Microsoft Office PowerPoint</Application>
  <PresentationFormat>Widescreen</PresentationFormat>
  <Paragraphs>302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Comic Sans MS</vt:lpstr>
      <vt:lpstr>Marlett</vt:lpstr>
      <vt:lpstr>Monotype Sorts</vt:lpstr>
      <vt:lpstr>Times New Roman</vt:lpstr>
      <vt:lpstr>oeiras-97</vt:lpstr>
      <vt:lpstr>Equation</vt:lpstr>
      <vt:lpstr>Fotografia do Photo Editor</vt:lpstr>
      <vt:lpstr>Management oriented growth and yield models for eucalyptus  The GLOBULUS models</vt:lpstr>
      <vt:lpstr>The GLOBULUS project</vt:lpstr>
      <vt:lpstr>The GLOBULUS project</vt:lpstr>
      <vt:lpstr>DATA AVAILABLE Biometric information system (sibFlor)</vt:lpstr>
      <vt:lpstr>Model GLOBULUS 2</vt:lpstr>
      <vt:lpstr>Model GLOBULUS 2</vt:lpstr>
      <vt:lpstr>Definition of climatic regions</vt:lpstr>
      <vt:lpstr>Hierarchical classification</vt:lpstr>
      <vt:lpstr>Caracterisation of the 8 regions</vt:lpstr>
      <vt:lpstr>Caracterisation of the 8 regions</vt:lpstr>
      <vt:lpstr>Hierarchical dummy variables  </vt:lpstr>
      <vt:lpstr>MODEL STRUCTURE</vt:lpstr>
      <vt:lpstr>Initialisation functions </vt:lpstr>
      <vt:lpstr>State variables</vt:lpstr>
      <vt:lpstr>Derived variables</vt:lpstr>
      <vt:lpstr>Derived variables (cont.)</vt:lpstr>
      <vt:lpstr>Derived variables (cont.)</vt:lpstr>
      <vt:lpstr>MODEL STRUCTURE</vt:lpstr>
      <vt:lpstr>MODEL FORMS (1)</vt:lpstr>
      <vt:lpstr>MODEL FORMS (2)</vt:lpstr>
      <vt:lpstr>MODEL FORMS (3)</vt:lpstr>
      <vt:lpstr>MODEL FORMS (4)</vt:lpstr>
      <vt:lpstr>Total and merchantable volumes </vt:lpstr>
      <vt:lpstr>MODEL FORMS (5)</vt:lpstr>
      <vt:lpstr>MODEL FORMS (6)</vt:lpstr>
      <vt:lpstr>MODEL FORMS (7)</vt:lpstr>
      <vt:lpstr>Total aboveground biomass and  biomass per components</vt:lpstr>
      <vt:lpstr>MODEL FORMS (8)</vt:lpstr>
      <vt:lpstr>MODEL FORMS (9)</vt:lpstr>
      <vt:lpstr>MODEL FORMS (10)</vt:lpstr>
      <vt:lpstr>Carbon and nutrients estimation</vt:lpstr>
      <vt:lpstr>GLOBULUS 2.1  Let’s see the EXCEL program that was prepared as a help for qualitative model evaluation</vt:lpstr>
      <vt:lpstr>Globulus 3.0</vt:lpstr>
      <vt:lpstr>Globulus 3.0</vt:lpstr>
      <vt:lpstr>Globulus 3.0</vt:lpstr>
      <vt:lpstr>Globulus 3.0</vt:lpstr>
      <vt:lpstr>GLOBULUS 3.0  Read the word document that describes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GLOBULUS V1.0.0 A regionalised growth model for eucalypt plantations in Portugal</dc:title>
  <dc:creator>Laboratorio de Computación Forestal.</dc:creator>
  <cp:lastModifiedBy>magatome</cp:lastModifiedBy>
  <cp:revision>109</cp:revision>
  <cp:lastPrinted>1997-09-18T08:37:52Z</cp:lastPrinted>
  <dcterms:created xsi:type="dcterms:W3CDTF">1997-09-02T13:48:58Z</dcterms:created>
  <dcterms:modified xsi:type="dcterms:W3CDTF">2021-11-10T10:10:32Z</dcterms:modified>
</cp:coreProperties>
</file>